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Inter"/>
      <p:regular r:id="rId30"/>
      <p:bold r:id="rId31"/>
      <p:italic r:id="rId32"/>
      <p:boldItalic r:id="rId33"/>
    </p:embeddedFont>
    <p:embeddedFont>
      <p:font typeface="Roboto Mono ExtraLight"/>
      <p:regular r:id="rId34"/>
      <p:bold r:id="rId35"/>
      <p:italic r:id="rId36"/>
      <p:boldItalic r:id="rId37"/>
    </p:embeddedFont>
    <p:embeddedFont>
      <p:font typeface="Roboto Mono"/>
      <p:regular r:id="rId38"/>
      <p:bold r:id="rId39"/>
      <p:italic r:id="rId40"/>
      <p:boldItalic r:id="rId41"/>
    </p:embeddedFont>
    <p:embeddedFont>
      <p:font typeface="Inter Medium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1F87962-A73A-440E-8FE6-5E3BDDCDDDDD}">
  <a:tblStyle styleId="{51F87962-A73A-440E-8FE6-5E3BDDCDDD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italic.fntdata"/><Relationship Id="rId20" Type="http://schemas.openxmlformats.org/officeDocument/2006/relationships/slide" Target="slides/slide14.xml"/><Relationship Id="rId42" Type="http://schemas.openxmlformats.org/officeDocument/2006/relationships/font" Target="fonts/InterMedium-regular.fntdata"/><Relationship Id="rId41" Type="http://schemas.openxmlformats.org/officeDocument/2006/relationships/font" Target="fonts/RobotoMono-boldItalic.fntdata"/><Relationship Id="rId22" Type="http://schemas.openxmlformats.org/officeDocument/2006/relationships/slide" Target="slides/slide16.xml"/><Relationship Id="rId44" Type="http://schemas.openxmlformats.org/officeDocument/2006/relationships/font" Target="fonts/InterMedium-italic.fntdata"/><Relationship Id="rId21" Type="http://schemas.openxmlformats.org/officeDocument/2006/relationships/slide" Target="slides/slide15.xml"/><Relationship Id="rId43" Type="http://schemas.openxmlformats.org/officeDocument/2006/relationships/font" Target="fonts/InterMedium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Inter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-bold.fntdata"/><Relationship Id="rId30" Type="http://schemas.openxmlformats.org/officeDocument/2006/relationships/font" Target="fonts/Inter-regular.fntdata"/><Relationship Id="rId11" Type="http://schemas.openxmlformats.org/officeDocument/2006/relationships/slide" Target="slides/slide5.xml"/><Relationship Id="rId33" Type="http://schemas.openxmlformats.org/officeDocument/2006/relationships/font" Target="fonts/Inter-boldItalic.fntdata"/><Relationship Id="rId10" Type="http://schemas.openxmlformats.org/officeDocument/2006/relationships/slide" Target="slides/slide4.xml"/><Relationship Id="rId32" Type="http://schemas.openxmlformats.org/officeDocument/2006/relationships/font" Target="fonts/Inter-italic.fntdata"/><Relationship Id="rId13" Type="http://schemas.openxmlformats.org/officeDocument/2006/relationships/slide" Target="slides/slide7.xml"/><Relationship Id="rId35" Type="http://schemas.openxmlformats.org/officeDocument/2006/relationships/font" Target="fonts/RobotoMonoExtraLight-bold.fntdata"/><Relationship Id="rId12" Type="http://schemas.openxmlformats.org/officeDocument/2006/relationships/slide" Target="slides/slide6.xml"/><Relationship Id="rId34" Type="http://schemas.openxmlformats.org/officeDocument/2006/relationships/font" Target="fonts/RobotoMonoExtraLight-regular.fntdata"/><Relationship Id="rId15" Type="http://schemas.openxmlformats.org/officeDocument/2006/relationships/slide" Target="slides/slide9.xml"/><Relationship Id="rId37" Type="http://schemas.openxmlformats.org/officeDocument/2006/relationships/font" Target="fonts/RobotoMonoExtraLight-boldItalic.fntdata"/><Relationship Id="rId14" Type="http://schemas.openxmlformats.org/officeDocument/2006/relationships/slide" Target="slides/slide8.xml"/><Relationship Id="rId36" Type="http://schemas.openxmlformats.org/officeDocument/2006/relationships/font" Target="fonts/RobotoMonoExtraLight-italic.fntdata"/><Relationship Id="rId17" Type="http://schemas.openxmlformats.org/officeDocument/2006/relationships/slide" Target="slides/slide11.xml"/><Relationship Id="rId39" Type="http://schemas.openxmlformats.org/officeDocument/2006/relationships/font" Target="fonts/RobotoMono-bold.fntdata"/><Relationship Id="rId16" Type="http://schemas.openxmlformats.org/officeDocument/2006/relationships/slide" Target="slides/slide10.xml"/><Relationship Id="rId38" Type="http://schemas.openxmlformats.org/officeDocument/2006/relationships/font" Target="fonts/RobotoMon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6af47e7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d6af47e7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d6af47e710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d6af47e710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d6af47e710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d6af47e710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d6af47e710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d6af47e710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d6af47e710_0_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d6af47e710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d6af47e710_0_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d6af47e710_0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d6af47e710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d6af47e710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d6af47e710_0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2d6af47e710_0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d6af47e710_0_7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d6af47e710_0_7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d6af47e710_0_7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d6af47e710_0_7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2d6af47e710_0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2d6af47e710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d6af47e71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d6af47e71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d6af47e710_0_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d6af47e710_0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d6af47e710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2d6af47e710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d6af47e710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2d6af47e710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d6af47e710_0_6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d6af47e710_0_6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d6af47e710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d6af47e710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d6af47e710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d6af47e710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d6af47e710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d6af47e710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d6af47e710_0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d6af47e710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d6af47e710_0_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d6af47e710_0_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d6af47e710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d6af47e710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d6af47e710_0_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d6af47e710_0_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layout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>
            <p:ph idx="3" type="pic"/>
          </p:nvPr>
        </p:nvSpPr>
        <p:spPr>
          <a:xfrm>
            <a:off x="226525" y="2975750"/>
            <a:ext cx="4458900" cy="1941300"/>
          </a:xfrm>
          <a:prstGeom prst="rect">
            <a:avLst/>
          </a:prstGeom>
          <a:noFill/>
          <a:ln>
            <a:noFill/>
          </a:ln>
        </p:spPr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AND_TWO_COLUMNS_1"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/>
          <p:nvPr>
            <p:ph idx="2" type="pic"/>
          </p:nvPr>
        </p:nvSpPr>
        <p:spPr>
          <a:xfrm>
            <a:off x="-522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1"/>
          <p:cNvSpPr/>
          <p:nvPr>
            <p:ph idx="3" type="pic"/>
          </p:nvPr>
        </p:nvSpPr>
        <p:spPr>
          <a:xfrm>
            <a:off x="3053763" y="709575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1"/>
          <p:cNvSpPr/>
          <p:nvPr>
            <p:ph idx="4" type="pic"/>
          </p:nvPr>
        </p:nvSpPr>
        <p:spPr>
          <a:xfrm>
            <a:off x="6095475" y="709575"/>
            <a:ext cx="3048600" cy="1468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9" name="Google Shape;69;p11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1"/>
          <p:cNvSpPr/>
          <p:nvPr>
            <p:ph idx="5" type="pic"/>
          </p:nvPr>
        </p:nvSpPr>
        <p:spPr>
          <a:xfrm>
            <a:off x="-497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1"/>
          <p:cNvSpPr/>
          <p:nvPr>
            <p:ph idx="6" type="pic"/>
          </p:nvPr>
        </p:nvSpPr>
        <p:spPr>
          <a:xfrm>
            <a:off x="3054013" y="2192221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1"/>
          <p:cNvSpPr/>
          <p:nvPr>
            <p:ph idx="7" type="pic"/>
          </p:nvPr>
        </p:nvSpPr>
        <p:spPr>
          <a:xfrm>
            <a:off x="6095725" y="2192221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1"/>
          <p:cNvSpPr/>
          <p:nvPr>
            <p:ph idx="8" type="pic"/>
          </p:nvPr>
        </p:nvSpPr>
        <p:spPr>
          <a:xfrm>
            <a:off x="-497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11"/>
          <p:cNvSpPr/>
          <p:nvPr>
            <p:ph idx="9" type="pic"/>
          </p:nvPr>
        </p:nvSpPr>
        <p:spPr>
          <a:xfrm>
            <a:off x="3054013" y="3674873"/>
            <a:ext cx="3031800" cy="14685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/>
          <p:nvPr>
            <p:ph idx="13" type="pic"/>
          </p:nvPr>
        </p:nvSpPr>
        <p:spPr>
          <a:xfrm>
            <a:off x="6095725" y="3674873"/>
            <a:ext cx="3048600" cy="1468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TITLE_ONLY_1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>
            <a:off x="226525" y="2995441"/>
            <a:ext cx="8673000" cy="193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ONE_COLUMN_TEXT"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>
            <p:ph idx="2" type="pic"/>
          </p:nvPr>
        </p:nvSpPr>
        <p:spPr>
          <a:xfrm>
            <a:off x="4576350" y="0"/>
            <a:ext cx="4567500" cy="51537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14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4"/>
          <p:cNvSpPr txBox="1"/>
          <p:nvPr>
            <p:ph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 2">
  <p:cSld name="MAIN_POIN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15"/>
          <p:cNvSpPr/>
          <p:nvPr>
            <p:ph idx="2" type="pic"/>
          </p:nvPr>
        </p:nvSpPr>
        <p:spPr>
          <a:xfrm>
            <a:off x="231542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15"/>
          <p:cNvSpPr/>
          <p:nvPr>
            <p:ph idx="3" type="pic"/>
          </p:nvPr>
        </p:nvSpPr>
        <p:spPr>
          <a:xfrm>
            <a:off x="6255975" y="1391900"/>
            <a:ext cx="2661600" cy="2359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5"/>
          <p:cNvSpPr txBox="1"/>
          <p:nvPr>
            <p:ph idx="4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chart">
  <p:cSld name="SECTION_TITLE_AND_DESCRIPTI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6" name="Google Shape;9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16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3" type="title"/>
          </p:nvPr>
        </p:nvSpPr>
        <p:spPr>
          <a:xfrm>
            <a:off x="226525" y="127109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226525" y="20804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SECTION_TITLE_AND_DESCRIPTION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7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17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SECTION_TITLE_AND_DESCRIPTION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18"/>
          <p:cNvSpPr txBox="1"/>
          <p:nvPr>
            <p:ph type="title"/>
          </p:nvPr>
        </p:nvSpPr>
        <p:spPr>
          <a:xfrm>
            <a:off x="226525" y="697649"/>
            <a:ext cx="41190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226525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2" name="Google Shape;112;p18"/>
          <p:cNvSpPr txBox="1"/>
          <p:nvPr>
            <p:ph idx="2" type="subTitle"/>
          </p:nvPr>
        </p:nvSpPr>
        <p:spPr>
          <a:xfrm>
            <a:off x="226525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8"/>
          <p:cNvSpPr txBox="1"/>
          <p:nvPr>
            <p:ph idx="3" type="body"/>
          </p:nvPr>
        </p:nvSpPr>
        <p:spPr>
          <a:xfrm>
            <a:off x="4798500" y="2509639"/>
            <a:ext cx="41190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4" type="subTitle"/>
          </p:nvPr>
        </p:nvSpPr>
        <p:spPr>
          <a:xfrm>
            <a:off x="4798500" y="1710600"/>
            <a:ext cx="39948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 2">
  <p:cSld name="CAPTION_ONLY"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/>
          <p:nvPr/>
        </p:nvSpPr>
        <p:spPr>
          <a:xfrm>
            <a:off x="0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" name="Google Shape;117;p19"/>
          <p:cNvSpPr/>
          <p:nvPr>
            <p:ph idx="2" type="pic"/>
          </p:nvPr>
        </p:nvSpPr>
        <p:spPr>
          <a:xfrm>
            <a:off x="0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18" name="Google Shape;118;p19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9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19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9"/>
          <p:cNvSpPr txBox="1"/>
          <p:nvPr>
            <p:ph type="title"/>
          </p:nvPr>
        </p:nvSpPr>
        <p:spPr>
          <a:xfrm>
            <a:off x="161850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161850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3" name="Google Shape;123;p19"/>
          <p:cNvSpPr/>
          <p:nvPr/>
        </p:nvSpPr>
        <p:spPr>
          <a:xfrm>
            <a:off x="6095725" y="4063950"/>
            <a:ext cx="30600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" name="Google Shape;124;p19"/>
          <p:cNvSpPr/>
          <p:nvPr>
            <p:ph idx="3" type="pic"/>
          </p:nvPr>
        </p:nvSpPr>
        <p:spPr>
          <a:xfrm>
            <a:off x="6095725" y="709975"/>
            <a:ext cx="3043800" cy="33465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19"/>
          <p:cNvSpPr txBox="1"/>
          <p:nvPr>
            <p:ph idx="4" type="title"/>
          </p:nvPr>
        </p:nvSpPr>
        <p:spPr>
          <a:xfrm>
            <a:off x="6257575" y="415644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6" name="Google Shape;126;p19"/>
          <p:cNvSpPr txBox="1"/>
          <p:nvPr>
            <p:ph idx="5" type="body"/>
          </p:nvPr>
        </p:nvSpPr>
        <p:spPr>
          <a:xfrm>
            <a:off x="6257575" y="4626190"/>
            <a:ext cx="2726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7" name="Google Shape;127;p19"/>
          <p:cNvSpPr/>
          <p:nvPr>
            <p:ph idx="6" type="pic"/>
          </p:nvPr>
        </p:nvSpPr>
        <p:spPr>
          <a:xfrm>
            <a:off x="3053900" y="1794150"/>
            <a:ext cx="3030600" cy="33492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19"/>
          <p:cNvSpPr/>
          <p:nvPr/>
        </p:nvSpPr>
        <p:spPr>
          <a:xfrm>
            <a:off x="3054250" y="709380"/>
            <a:ext cx="3030600" cy="10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19"/>
          <p:cNvSpPr txBox="1"/>
          <p:nvPr>
            <p:ph idx="7" type="title"/>
          </p:nvPr>
        </p:nvSpPr>
        <p:spPr>
          <a:xfrm>
            <a:off x="3214545" y="801878"/>
            <a:ext cx="270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0" name="Google Shape;130;p19"/>
          <p:cNvSpPr txBox="1"/>
          <p:nvPr>
            <p:ph idx="8" type="body"/>
          </p:nvPr>
        </p:nvSpPr>
        <p:spPr>
          <a:xfrm>
            <a:off x="3214545" y="1271620"/>
            <a:ext cx="2700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131" name="Google Shape;131;p19"/>
          <p:cNvCxnSpPr/>
          <p:nvPr/>
        </p:nvCxnSpPr>
        <p:spPr>
          <a:xfrm rot="10800000">
            <a:off x="3049250" y="1791825"/>
            <a:ext cx="3041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9"/>
          <p:cNvCxnSpPr/>
          <p:nvPr/>
        </p:nvCxnSpPr>
        <p:spPr>
          <a:xfrm rot="10800000">
            <a:off x="0" y="40619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19"/>
          <p:cNvSpPr txBox="1"/>
          <p:nvPr>
            <p:ph idx="9" type="title"/>
          </p:nvPr>
        </p:nvSpPr>
        <p:spPr>
          <a:xfrm>
            <a:off x="2497875" y="145800"/>
            <a:ext cx="4791600" cy="4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details">
  <p:cSld name="BIG_NUMBER"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6" name="Google Shape;13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0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20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3" type="title"/>
          </p:nvPr>
        </p:nvSpPr>
        <p:spPr>
          <a:xfrm>
            <a:off x="4801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20"/>
          <p:cNvSpPr txBox="1"/>
          <p:nvPr>
            <p:ph idx="4" type="title"/>
          </p:nvPr>
        </p:nvSpPr>
        <p:spPr>
          <a:xfrm>
            <a:off x="4801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2" name="Google Shape;142;p20"/>
          <p:cNvSpPr txBox="1"/>
          <p:nvPr>
            <p:ph idx="5" type="title"/>
          </p:nvPr>
        </p:nvSpPr>
        <p:spPr>
          <a:xfrm>
            <a:off x="229800" y="16440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3" name="Google Shape;143;p20"/>
          <p:cNvSpPr txBox="1"/>
          <p:nvPr>
            <p:ph idx="6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44" name="Google Shape;144;p20"/>
          <p:cNvSpPr txBox="1"/>
          <p:nvPr>
            <p:ph idx="7" type="title"/>
          </p:nvPr>
        </p:nvSpPr>
        <p:spPr>
          <a:xfrm>
            <a:off x="229800" y="3379700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with details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3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266700" y="4099025"/>
            <a:ext cx="4458900" cy="84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BIG_NUMBER_1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4805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9" name="Google Shape;149;p21"/>
          <p:cNvSpPr txBox="1"/>
          <p:nvPr>
            <p:ph type="title"/>
          </p:nvPr>
        </p:nvSpPr>
        <p:spPr>
          <a:xfrm>
            <a:off x="229800" y="895625"/>
            <a:ext cx="4108500" cy="4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0" name="Google Shape;150;p21"/>
          <p:cNvSpPr txBox="1"/>
          <p:nvPr>
            <p:ph idx="2" type="body"/>
          </p:nvPr>
        </p:nvSpPr>
        <p:spPr>
          <a:xfrm>
            <a:off x="233709" y="2069213"/>
            <a:ext cx="4108500" cy="13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285750" y="1555350"/>
            <a:ext cx="7291500" cy="3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7256675" y="1827175"/>
            <a:ext cx="1767600" cy="2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●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○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Font typeface="Roboto Mono"/>
              <a:buChar char="■"/>
              <a:defRPr b="1" sz="10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226525" y="1850026"/>
            <a:ext cx="8673000" cy="19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158" name="Google Shape;158;p23"/>
          <p:cNvSpPr txBox="1"/>
          <p:nvPr/>
        </p:nvSpPr>
        <p:spPr>
          <a:xfrm>
            <a:off x="48250" y="482279"/>
            <a:ext cx="16473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“</a:t>
            </a:r>
            <a:endParaRPr b="1" sz="200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">
  <p:cSld name="CUSTOM_1_1">
    <p:bg>
      <p:bgPr>
        <a:solidFill>
          <a:schemeClr val="dk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/>
          <p:nvPr>
            <p:ph idx="2" type="pic"/>
          </p:nvPr>
        </p:nvSpPr>
        <p:spPr>
          <a:xfrm>
            <a:off x="338100" y="480450"/>
            <a:ext cx="3785400" cy="4438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4355225" y="3379725"/>
            <a:ext cx="4512900" cy="155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sz="2000">
                <a:solidFill>
                  <a:schemeClr val="lt1"/>
                </a:solidFill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sz="2000">
                <a:solidFill>
                  <a:schemeClr val="lt1"/>
                </a:solidFill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and image">
  <p:cSld name="CUSTOM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/>
          <p:nvPr>
            <p:ph idx="2" type="pic"/>
          </p:nvPr>
        </p:nvSpPr>
        <p:spPr>
          <a:xfrm>
            <a:off x="226500" y="2357750"/>
            <a:ext cx="8691000" cy="25593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2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25"/>
          <p:cNvSpPr txBox="1"/>
          <p:nvPr>
            <p:ph idx="3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1" type="subTitle"/>
          </p:nvPr>
        </p:nvSpPr>
        <p:spPr>
          <a:xfrm>
            <a:off x="226525" y="700225"/>
            <a:ext cx="21579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200"/>
              <a:buNone/>
              <a:defRPr b="1" sz="1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4" type="body"/>
          </p:nvPr>
        </p:nvSpPr>
        <p:spPr>
          <a:xfrm>
            <a:off x="2492925" y="700283"/>
            <a:ext cx="6424500" cy="157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556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556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556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556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556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556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●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556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○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556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Inter Medium"/>
              <a:buChar char="■"/>
              <a:defRPr sz="20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2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26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2_1_2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idx="1" type="subTitle"/>
          </p:nvPr>
        </p:nvSpPr>
        <p:spPr>
          <a:xfrm>
            <a:off x="226533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3" name="Google Shape;173;p27"/>
          <p:cNvSpPr txBox="1"/>
          <p:nvPr>
            <p:ph idx="2" type="subTitle"/>
          </p:nvPr>
        </p:nvSpPr>
        <p:spPr>
          <a:xfrm>
            <a:off x="3091450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4" name="Google Shape;174;p27"/>
          <p:cNvSpPr txBox="1"/>
          <p:nvPr>
            <p:ph idx="3" type="subTitle"/>
          </p:nvPr>
        </p:nvSpPr>
        <p:spPr>
          <a:xfrm>
            <a:off x="5956367" y="345927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5" name="Google Shape;175;p27"/>
          <p:cNvSpPr txBox="1"/>
          <p:nvPr>
            <p:ph idx="4" type="subTitle"/>
          </p:nvPr>
        </p:nvSpPr>
        <p:spPr>
          <a:xfrm>
            <a:off x="226533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6" name="Google Shape;176;p27"/>
          <p:cNvSpPr txBox="1"/>
          <p:nvPr>
            <p:ph idx="5" type="subTitle"/>
          </p:nvPr>
        </p:nvSpPr>
        <p:spPr>
          <a:xfrm>
            <a:off x="3091450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7" name="Google Shape;177;p27"/>
          <p:cNvSpPr txBox="1"/>
          <p:nvPr>
            <p:ph idx="6" type="subTitle"/>
          </p:nvPr>
        </p:nvSpPr>
        <p:spPr>
          <a:xfrm>
            <a:off x="5956367" y="4236825"/>
            <a:ext cx="2605500" cy="69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78" name="Google Shape;178;p27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2_1_1">
    <p:bg>
      <p:bgPr>
        <a:solidFill>
          <a:schemeClr val="dk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type="title"/>
          </p:nvPr>
        </p:nvSpPr>
        <p:spPr>
          <a:xfrm>
            <a:off x="226525" y="630625"/>
            <a:ext cx="68103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1" name="Google Shape;181;p28"/>
          <p:cNvSpPr txBox="1"/>
          <p:nvPr>
            <p:ph idx="1" type="subTitle"/>
          </p:nvPr>
        </p:nvSpPr>
        <p:spPr>
          <a:xfrm>
            <a:off x="226525" y="3814125"/>
            <a:ext cx="2999100" cy="112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two images">
  <p:cSld name="CUSTOM_3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" name="Google Shape;185;p29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6" name="Google Shape;186;p29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7" name="Google Shape;187;p29"/>
          <p:cNvSpPr/>
          <p:nvPr>
            <p:ph idx="4" type="pic"/>
          </p:nvPr>
        </p:nvSpPr>
        <p:spPr>
          <a:xfrm>
            <a:off x="3368775" y="226625"/>
            <a:ext cx="37338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29"/>
          <p:cNvSpPr/>
          <p:nvPr>
            <p:ph idx="5" type="pic"/>
          </p:nvPr>
        </p:nvSpPr>
        <p:spPr>
          <a:xfrm>
            <a:off x="7320200" y="1391900"/>
            <a:ext cx="1597200" cy="1970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wo storyboards">
  <p:cSld name="CUSTOM_3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/>
          <p:nvPr>
            <p:ph idx="2" type="pic"/>
          </p:nvPr>
        </p:nvSpPr>
        <p:spPr>
          <a:xfrm>
            <a:off x="-52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191" name="Google Shape;191;p30"/>
          <p:cNvSpPr txBox="1"/>
          <p:nvPr>
            <p:ph type="title"/>
          </p:nvPr>
        </p:nvSpPr>
        <p:spPr>
          <a:xfrm>
            <a:off x="18047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2" name="Google Shape;192;p30"/>
          <p:cNvSpPr txBox="1"/>
          <p:nvPr>
            <p:ph idx="1" type="body"/>
          </p:nvPr>
        </p:nvSpPr>
        <p:spPr>
          <a:xfrm>
            <a:off x="18047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93" name="Google Shape;193;p30"/>
          <p:cNvSpPr txBox="1"/>
          <p:nvPr>
            <p:ph idx="3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94" name="Google Shape;194;p30"/>
          <p:cNvCxnSpPr/>
          <p:nvPr/>
        </p:nvCxnSpPr>
        <p:spPr>
          <a:xfrm>
            <a:off x="4572000" y="709150"/>
            <a:ext cx="0" cy="4443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0"/>
          <p:cNvCxnSpPr/>
          <p:nvPr/>
        </p:nvCxnSpPr>
        <p:spPr>
          <a:xfrm rot="10800000">
            <a:off x="0" y="35148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0"/>
          <p:cNvCxnSpPr/>
          <p:nvPr/>
        </p:nvCxnSpPr>
        <p:spPr>
          <a:xfrm rot="10800000">
            <a:off x="0" y="70957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30"/>
          <p:cNvSpPr/>
          <p:nvPr>
            <p:ph idx="4" type="pic"/>
          </p:nvPr>
        </p:nvSpPr>
        <p:spPr>
          <a:xfrm>
            <a:off x="4577525" y="713825"/>
            <a:ext cx="4571700" cy="2795700"/>
          </a:xfrm>
          <a:prstGeom prst="rect">
            <a:avLst/>
          </a:prstGeom>
          <a:noFill/>
          <a:ln>
            <a:noFill/>
          </a:ln>
        </p:spPr>
      </p:sp>
      <p:sp>
        <p:nvSpPr>
          <p:cNvPr id="198" name="Google Shape;198;p30"/>
          <p:cNvSpPr txBox="1"/>
          <p:nvPr>
            <p:ph idx="5" type="title"/>
          </p:nvPr>
        </p:nvSpPr>
        <p:spPr>
          <a:xfrm>
            <a:off x="4763225" y="3632700"/>
            <a:ext cx="42003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9" name="Google Shape;199;p30"/>
          <p:cNvSpPr txBox="1"/>
          <p:nvPr>
            <p:ph idx="6" type="body"/>
          </p:nvPr>
        </p:nvSpPr>
        <p:spPr>
          <a:xfrm>
            <a:off x="4763225" y="4133502"/>
            <a:ext cx="42003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1_2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>
            <p:ph idx="2" type="pic"/>
          </p:nvPr>
        </p:nvSpPr>
        <p:spPr>
          <a:xfrm>
            <a:off x="5034275" y="226500"/>
            <a:ext cx="3883200" cy="4690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cription with phone">
  <p:cSld name="CUSTOM_3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" name="Google Shape;202;p3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226525" y="2080445"/>
            <a:ext cx="2924700" cy="16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4" name="Google Shape;204;p31"/>
          <p:cNvSpPr txBox="1"/>
          <p:nvPr>
            <p:ph idx="3" type="title"/>
          </p:nvPr>
        </p:nvSpPr>
        <p:spPr>
          <a:xfrm>
            <a:off x="226525" y="1271100"/>
            <a:ext cx="29247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descr="Blank mock of a smartphone." id="205" name="Google Shape;205;p31"/>
          <p:cNvPicPr preferRelativeResize="0"/>
          <p:nvPr/>
        </p:nvPicPr>
        <p:blipFill rotWithShape="1">
          <a:blip r:embed="rId2">
            <a:alphaModFix/>
          </a:blip>
          <a:srcRect b="38736" l="0" r="0" t="0"/>
          <a:stretch/>
        </p:blipFill>
        <p:spPr>
          <a:xfrm>
            <a:off x="3882050" y="261250"/>
            <a:ext cx="4814074" cy="48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1"/>
          <p:cNvSpPr/>
          <p:nvPr>
            <p:ph idx="4" type="pic"/>
          </p:nvPr>
        </p:nvSpPr>
        <p:spPr>
          <a:xfrm>
            <a:off x="4197575" y="512375"/>
            <a:ext cx="2847600" cy="4631100"/>
          </a:xfrm>
          <a:prstGeom prst="round2SameRect">
            <a:avLst>
              <a:gd fmla="val 12455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CUSTOM_4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9" name="Google Shape;209;p3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" name="Google Shape;210;p32"/>
          <p:cNvSpPr txBox="1"/>
          <p:nvPr>
            <p:ph idx="1" type="body"/>
          </p:nvPr>
        </p:nvSpPr>
        <p:spPr>
          <a:xfrm>
            <a:off x="226525" y="1793250"/>
            <a:ext cx="8599500" cy="15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●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○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00"/>
              <a:buFont typeface="Inter Medium"/>
              <a:buChar char="■"/>
              <a:defRPr sz="29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211" name="Google Shape;211;p32"/>
          <p:cNvSpPr txBox="1"/>
          <p:nvPr>
            <p:ph idx="3" type="body"/>
          </p:nvPr>
        </p:nvSpPr>
        <p:spPr>
          <a:xfrm>
            <a:off x="226525" y="4719800"/>
            <a:ext cx="31434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" name="Google Shape;212;p32"/>
          <p:cNvSpPr txBox="1"/>
          <p:nvPr>
            <p:ph idx="4" type="body"/>
          </p:nvPr>
        </p:nvSpPr>
        <p:spPr>
          <a:xfrm>
            <a:off x="3590149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3" name="Google Shape;213;p32"/>
          <p:cNvSpPr txBox="1"/>
          <p:nvPr>
            <p:ph idx="5" type="body"/>
          </p:nvPr>
        </p:nvSpPr>
        <p:spPr>
          <a:xfrm>
            <a:off x="6345974" y="4719800"/>
            <a:ext cx="2535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4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idx="1" type="body"/>
          </p:nvPr>
        </p:nvSpPr>
        <p:spPr>
          <a:xfrm>
            <a:off x="2265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6" name="Google Shape;216;p33"/>
          <p:cNvSpPr txBox="1"/>
          <p:nvPr>
            <p:ph idx="2" type="subTitle"/>
          </p:nvPr>
        </p:nvSpPr>
        <p:spPr>
          <a:xfrm>
            <a:off x="2265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33"/>
          <p:cNvSpPr txBox="1"/>
          <p:nvPr>
            <p:ph idx="3" type="body"/>
          </p:nvPr>
        </p:nvSpPr>
        <p:spPr>
          <a:xfrm>
            <a:off x="3235500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8" name="Google Shape;218;p33"/>
          <p:cNvSpPr txBox="1"/>
          <p:nvPr>
            <p:ph idx="4" type="subTitle"/>
          </p:nvPr>
        </p:nvSpPr>
        <p:spPr>
          <a:xfrm>
            <a:off x="3235500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33"/>
          <p:cNvSpPr txBox="1"/>
          <p:nvPr>
            <p:ph idx="5" type="body"/>
          </p:nvPr>
        </p:nvSpPr>
        <p:spPr>
          <a:xfrm>
            <a:off x="6153025" y="4334850"/>
            <a:ext cx="26730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0" name="Google Shape;220;p33"/>
          <p:cNvSpPr txBox="1"/>
          <p:nvPr>
            <p:ph idx="6" type="subTitle"/>
          </p:nvPr>
        </p:nvSpPr>
        <p:spPr>
          <a:xfrm>
            <a:off x="6153025" y="3712825"/>
            <a:ext cx="26730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33"/>
          <p:cNvSpPr txBox="1"/>
          <p:nvPr>
            <p:ph type="title"/>
          </p:nvPr>
        </p:nvSpPr>
        <p:spPr>
          <a:xfrm>
            <a:off x="226525" y="1793250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4_1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idx="1" type="body"/>
          </p:nvPr>
        </p:nvSpPr>
        <p:spPr>
          <a:xfrm>
            <a:off x="226525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" name="Google Shape;224;p34"/>
          <p:cNvSpPr txBox="1"/>
          <p:nvPr>
            <p:ph idx="2" type="subTitle"/>
          </p:nvPr>
        </p:nvSpPr>
        <p:spPr>
          <a:xfrm>
            <a:off x="226525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4"/>
          <p:cNvSpPr txBox="1"/>
          <p:nvPr>
            <p:ph idx="3" type="body"/>
          </p:nvPr>
        </p:nvSpPr>
        <p:spPr>
          <a:xfrm>
            <a:off x="4841843" y="43348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6" name="Google Shape;226;p34"/>
          <p:cNvSpPr txBox="1"/>
          <p:nvPr>
            <p:ph idx="4" type="subTitle"/>
          </p:nvPr>
        </p:nvSpPr>
        <p:spPr>
          <a:xfrm>
            <a:off x="4841843" y="37128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4"/>
          <p:cNvSpPr txBox="1"/>
          <p:nvPr>
            <p:ph idx="5" type="body"/>
          </p:nvPr>
        </p:nvSpPr>
        <p:spPr>
          <a:xfrm>
            <a:off x="226525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8" name="Google Shape;228;p34"/>
          <p:cNvSpPr txBox="1"/>
          <p:nvPr>
            <p:ph idx="6" type="subTitle"/>
          </p:nvPr>
        </p:nvSpPr>
        <p:spPr>
          <a:xfrm>
            <a:off x="226525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4"/>
          <p:cNvSpPr txBox="1"/>
          <p:nvPr>
            <p:ph idx="7" type="body"/>
          </p:nvPr>
        </p:nvSpPr>
        <p:spPr>
          <a:xfrm>
            <a:off x="4841843" y="2723150"/>
            <a:ext cx="4100100" cy="6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" name="Google Shape;230;p34"/>
          <p:cNvSpPr txBox="1"/>
          <p:nvPr>
            <p:ph idx="8" type="subTitle"/>
          </p:nvPr>
        </p:nvSpPr>
        <p:spPr>
          <a:xfrm>
            <a:off x="4841843" y="2101125"/>
            <a:ext cx="410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4"/>
          <p:cNvSpPr txBox="1"/>
          <p:nvPr>
            <p:ph type="title"/>
          </p:nvPr>
        </p:nvSpPr>
        <p:spPr>
          <a:xfrm>
            <a:off x="226525" y="433125"/>
            <a:ext cx="85995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BLANK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" name="Google Shape;238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9" name="Google Shape;23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42" name="Google Shape;242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2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6" name="Google Shape;246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7" name="Google Shape;247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8" name="Google Shape;24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_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1" name="Google Shape;251;p40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52" name="Google Shape;252;p40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53" name="Google Shape;253;p40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4" name="Google Shape;25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6" name="Google Shape;256;p40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7" name="Google Shape;257;p40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226525" y="2857625"/>
            <a:ext cx="4458900" cy="20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0" name="Google Shape;260;p41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41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41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3" name="Google Shape;263;p41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64" name="Google Shape;264;p41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5" name="Google Shape;26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7" name="Google Shape;267;p41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8" name="Google Shape;268;p41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9" name="Google Shape;269;p41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6325910" y="262110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 algn="r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None/>
              <a:defRPr b="0" sz="6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3" type="body"/>
          </p:nvPr>
        </p:nvSpPr>
        <p:spPr>
          <a:xfrm>
            <a:off x="226525" y="2621103"/>
            <a:ext cx="3366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●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○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Inter Medium"/>
              <a:buChar char="■"/>
              <a:defRPr sz="1600"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4" type="title"/>
          </p:nvPr>
        </p:nvSpPr>
        <p:spPr>
          <a:xfrm>
            <a:off x="226525" y="571800"/>
            <a:ext cx="52614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tx">
  <p:cSld name="TITLE_AND_BODY">
    <p:bg>
      <p:bgPr>
        <a:solidFill>
          <a:schemeClr val="dk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525" y="2581610"/>
            <a:ext cx="8691000" cy="237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300"/>
              <a:buNone/>
              <a:defRPr sz="73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AND_BODY_2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8"/>
          <p:cNvSpPr txBox="1"/>
          <p:nvPr>
            <p:ph type="title"/>
          </p:nvPr>
        </p:nvSpPr>
        <p:spPr>
          <a:xfrm>
            <a:off x="226525" y="248960"/>
            <a:ext cx="8691000" cy="23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300"/>
              <a:buNone/>
              <a:defRPr sz="73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TITLE_AND_BODY_1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9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None/>
              <a:defRPr b="0" sz="6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body"/>
          </p:nvPr>
        </p:nvSpPr>
        <p:spPr>
          <a:xfrm>
            <a:off x="246325" y="2591450"/>
            <a:ext cx="7587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3" type="body"/>
          </p:nvPr>
        </p:nvSpPr>
        <p:spPr>
          <a:xfrm>
            <a:off x="1077200" y="2591450"/>
            <a:ext cx="78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412750" lvl="0" marL="457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indent="-412750" lvl="1" marL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indent="-412750" lvl="2" marL="1371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indent="-412750" lvl="3" marL="1828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indent="-412750" lvl="4" marL="22860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indent="-412750" lvl="5" marL="27432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indent="-412750" lvl="6" marL="3200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●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indent="-412750" lvl="7" marL="3657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○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indent="-412750" lvl="8" marL="41148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Medium"/>
              <a:buChar char="■"/>
              <a:defRPr sz="290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hree storyboards" type="twoColTx">
  <p:cSld name="TITLE_AND_TWO_COLUMNS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>
            <p:ph idx="2" type="pic"/>
          </p:nvPr>
        </p:nvSpPr>
        <p:spPr>
          <a:xfrm>
            <a:off x="-522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10"/>
          <p:cNvSpPr txBox="1"/>
          <p:nvPr>
            <p:ph type="title"/>
          </p:nvPr>
        </p:nvSpPr>
        <p:spPr>
          <a:xfrm>
            <a:off x="156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156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0"/>
          <p:cNvSpPr txBox="1"/>
          <p:nvPr>
            <p:ph idx="3" type="title"/>
          </p:nvPr>
        </p:nvSpPr>
        <p:spPr>
          <a:xfrm>
            <a:off x="32086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0"/>
          <p:cNvSpPr txBox="1"/>
          <p:nvPr>
            <p:ph idx="4" type="body"/>
          </p:nvPr>
        </p:nvSpPr>
        <p:spPr>
          <a:xfrm>
            <a:off x="32086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5" type="title"/>
          </p:nvPr>
        </p:nvSpPr>
        <p:spPr>
          <a:xfrm>
            <a:off x="6268950" y="3632698"/>
            <a:ext cx="27267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6" type="body"/>
          </p:nvPr>
        </p:nvSpPr>
        <p:spPr>
          <a:xfrm>
            <a:off x="6268950" y="4133503"/>
            <a:ext cx="2726700" cy="7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0"/>
          <p:cNvSpPr/>
          <p:nvPr>
            <p:ph idx="7" type="pic"/>
          </p:nvPr>
        </p:nvSpPr>
        <p:spPr>
          <a:xfrm>
            <a:off x="3053763" y="709575"/>
            <a:ext cx="3031800" cy="28053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0"/>
          <p:cNvSpPr/>
          <p:nvPr>
            <p:ph idx="8" type="pic"/>
          </p:nvPr>
        </p:nvSpPr>
        <p:spPr>
          <a:xfrm>
            <a:off x="6095475" y="709575"/>
            <a:ext cx="3048600" cy="28053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0" name="Google Shape;60;p10"/>
          <p:cNvCxnSpPr/>
          <p:nvPr/>
        </p:nvCxnSpPr>
        <p:spPr>
          <a:xfrm>
            <a:off x="304852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10"/>
          <p:cNvCxnSpPr/>
          <p:nvPr/>
        </p:nvCxnSpPr>
        <p:spPr>
          <a:xfrm>
            <a:off x="6090575" y="703650"/>
            <a:ext cx="0" cy="444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10"/>
          <p:cNvCxnSpPr/>
          <p:nvPr/>
        </p:nvCxnSpPr>
        <p:spPr>
          <a:xfrm rot="10800000">
            <a:off x="0" y="3520200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0"/>
          <p:cNvCxnSpPr/>
          <p:nvPr/>
        </p:nvCxnSpPr>
        <p:spPr>
          <a:xfrm rot="10800000">
            <a:off x="0" y="704725"/>
            <a:ext cx="9152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10"/>
          <p:cNvSpPr txBox="1"/>
          <p:nvPr>
            <p:ph idx="9" type="title"/>
          </p:nvPr>
        </p:nvSpPr>
        <p:spPr>
          <a:xfrm>
            <a:off x="322275" y="116625"/>
            <a:ext cx="8494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1" Type="http://schemas.openxmlformats.org/officeDocument/2006/relationships/theme" Target="../theme/theme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"/>
              <a:buNone/>
              <a:defRPr b="1" sz="2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●"/>
              <a:defRPr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hyperlink" Target="https://www.google.com/url?sa=i&amp;url=https%3A%2F%2Fbuiltin.com%2Fartificial-intelligence%2Fmachine-learning-examples-applications&amp;psig=AOvVaw0CNEzAx_jgsjD-M-xJhVUV&amp;ust=1733977868128000&amp;source=images&amp;cd=vfe&amp;opi=89978449&amp;ved=0CBQQjRxqFwoTCMDr2YrxnooDFQAAAAAdAAAAABAJ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hyperlink" Target="https://www.google.com/url?sa=i&amp;url=https%3A%2F%2Fpetuum.medium.com%2Fembeddings-a-matrix-of-meaning-4de877c9aa27&amp;psig=AOvVaw3nw6NLHlOh0GbSSRcikGGn&amp;ust=1734064456864000&amp;source=images&amp;cd=vfe&amp;opi=89978449&amp;ved=0CBQQjRxqFwoTCKDP49KzoYoDFQAAAAAdAAAAABAE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google.com/url?sa=i&amp;url=https%3A%2F%2Fwww.marketreview.com%2Fbanking%2F&amp;psig=AOvVaw3-6pmNdycD77vH1kWwe0hG&amp;ust=1734065238825000&amp;source=images&amp;cd=vfe&amp;opi=89978449&amp;ved=0CBQQjRxqFwoTCLjr7uu2oYoDFQAAAAAdAAAAABAE" TargetMode="External"/><Relationship Id="rId4" Type="http://schemas.openxmlformats.org/officeDocument/2006/relationships/hyperlink" Target="https://www.google.com/url?sa=i&amp;url=https%3A%2F%2Fwww.databank.com%2Fresources%2Fpress-releases%2Fdatabank-named-data-center-solution-of-the-year-in-2024-data-breakthrough-awards%2F&amp;psig=AOvVaw2nv-RWazEZgbJD0BnuVf5d&amp;ust=1734065267794000&amp;source=images&amp;cd=vfe&amp;opi=89978449&amp;ved=0CBQQjRxqFwoTCODi_dO2oYoDFQAAAAAdAAAAABAJ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hyperlink" Target="https://www.google.com/url?sa=i&amp;url=https%3A%2F%2Fstorrs.io%2Fattention%2F&amp;psig=AOvVaw0rPmG8gW63MGTycqHJuR8S&amp;ust=1734061387962000&amp;source=images&amp;cd=vfe&amp;opi=89978449&amp;ved=0CBEQjRxqFwoTCOCW9ZmooYoDFQAAAAAdAAAAABAE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hyperlink" Target="https://www.google.com/url?sa=i&amp;url=https%3A%2F%2Fwww.wsj.com%2Farticles%2Fmcdonalds-customers-scream-and-get-new-ice-cream-machines-1488476862&amp;psig=AOvVaw2Wkkssms0N4B5e_5g8fwW-&amp;ust=1734066032572000&amp;source=images&amp;cd=vfe&amp;opi=89978449&amp;ved=0CBQQjRxqFwoTCNDlgMG5oYoDFQAAAAAdAAAAABAE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tandfonline.com/doi/pdf/10.1080/19312458.2018.1455817?utm_source=chatgpt.com" TargetMode="External"/><Relationship Id="rId4" Type="http://schemas.openxmlformats.org/officeDocument/2006/relationships/hyperlink" Target="https://ojs.aaai.org/index.php/ICWSM/article/view/14550?utm_source=chatgpt.com" TargetMode="External"/><Relationship Id="rId9" Type="http://schemas.openxmlformats.org/officeDocument/2006/relationships/hyperlink" Target="https://youtu.be/wjZofJX0v4M?si=9KZuBFNXmMTn58bd" TargetMode="External"/><Relationship Id="rId5" Type="http://schemas.openxmlformats.org/officeDocument/2006/relationships/hyperlink" Target="https://journalofbigdata.springeropen.com/articles/10.1186/s40537-023-00861-x?utm_source=chatgpt.com" TargetMode="External"/><Relationship Id="rId6" Type="http://schemas.openxmlformats.org/officeDocument/2006/relationships/hyperlink" Target="https://link.springer.com/article/10.1057/s41270-021-00109-8?utm_source=chatgpt.com" TargetMode="External"/><Relationship Id="rId7" Type="http://schemas.openxmlformats.org/officeDocument/2006/relationships/hyperlink" Target="https://courses.washington.edu/ling575/SPR2014/slides/ling575_class2_features_short.pdf?utm_source=chatgpt.com" TargetMode="External"/><Relationship Id="rId8" Type="http://schemas.openxmlformats.org/officeDocument/2006/relationships/hyperlink" Target="https://aclanthology.org/W16-1626.pdf?utm_source=chatgpt.com" TargetMode="External"/><Relationship Id="rId11" Type="http://schemas.openxmlformats.org/officeDocument/2006/relationships/hyperlink" Target="https://www.kaggle.com/datasets/tusharcorbic/amazon-job-reviews-usa-india-20082020" TargetMode="External"/><Relationship Id="rId10" Type="http://schemas.openxmlformats.org/officeDocument/2006/relationships/hyperlink" Target="https://www.kaggle.com/datasets/davidgauthier/glassdoor-job-reviews?resource=download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amaxpagan/Sentiment-Analysis-and-Transformers" TargetMode="External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hyperlink" Target="https://www.google.com/url?sa=i&amp;url=https%3A%2F%2Fsproutsocial.com%2Finsights%2Fsentiment-analysis%2F&amp;psig=AOvVaw0Y-jG7w6K1pPh6wDyrsAK1&amp;ust=1734061713028000&amp;source=images&amp;cd=vfe&amp;opi=89978449&amp;ved=0CBQQjRxqFwoTCPCLjLWpoYoDFQAAAAAdAAAAABA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hyperlink" Target="https://www.google.com/url?sa=i&amp;url=https%3A%2F%2Fwww.wired.com%2Fstory%2Fwith-gpt-4o-is-chatgpt-plus-still-worth-it%2F&amp;psig=AOvVaw0gy0Zx4eoEzHaBBfsMXbld&amp;ust=1734062098706000&amp;source=images&amp;cd=vfe&amp;opi=89978449&amp;ved=0CBQQjRxqFwoTCPiwkfaqoYoDFQAAAAAdAAAAABAh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hyperlink" Target="https://www.google.com/url?sa=i&amp;url=https%3A%2F%2Fnsabers.com%2Fblogs%2Fnews%2Fwhat-happened-to-anakin-skywalker-why-did-he-turn-into-darth-vader&amp;psig=AOvVaw2oEEIZzALt6i92K632nchh&amp;ust=1734062949007000&amp;source=images&amp;cd=vfe&amp;opi=89978449&amp;ved=0CBQQjRxqFwoTCNiLzoOuoYoDFQAAAAAdAAAAABA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hyperlink" Target="https://www.google.com/url?sa=i&amp;url=https%3A%2F%2Fwww.comet.com%2Fsite%2Fblog%2Fspam-filtering-using-bag-of-words%2F&amp;psig=AOvVaw0zCylmc62kefYzco-q2QjU&amp;ust=1734063460899000&amp;source=images&amp;cd=vfe&amp;opi=89978449&amp;ved=0CBQQjRxqFwoTCKjo8_avoYoDFQAAAAAdAAAAABA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hyperlink" Target="https://www.google.com/url?sa=i&amp;url=https%3A%2F%2Fmovie-characters.fandom.com%2Fwiki%2FDarth_Vader&amp;psig=AOvVaw0ac3wPTQI5_lCk1p_GWmW4&amp;ust=1734063621361000&amp;source=images&amp;cd=vfe&amp;opi=89978449&amp;ved=0CBQQjRxqFwoTCIj7n8SwoYoDFQAAAAAdAAAAABAZ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12/11/2024</a:t>
            </a:r>
            <a:endParaRPr/>
          </a:p>
        </p:txBody>
      </p:sp>
      <p:sp>
        <p:nvSpPr>
          <p:cNvPr id="275" name="Google Shape;275;p42"/>
          <p:cNvSpPr txBox="1"/>
          <p:nvPr>
            <p:ph idx="4" type="title"/>
          </p:nvPr>
        </p:nvSpPr>
        <p:spPr>
          <a:xfrm>
            <a:off x="30381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276" name="Google Shape;276;p42"/>
          <p:cNvSpPr txBox="1"/>
          <p:nvPr>
            <p:ph idx="4294967295" type="title"/>
          </p:nvPr>
        </p:nvSpPr>
        <p:spPr>
          <a:xfrm>
            <a:off x="226525" y="753350"/>
            <a:ext cx="4673100" cy="41637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SENTIMENT ANALYSIS </a:t>
            </a:r>
            <a:r>
              <a:rPr lang="en" sz="3000"/>
              <a:t>with </a:t>
            </a:r>
            <a:r>
              <a:rPr lang="en" sz="4500"/>
              <a:t>TRANSFORMERS </a:t>
            </a:r>
            <a:r>
              <a:rPr lang="en" sz="3000"/>
              <a:t>for </a:t>
            </a:r>
            <a:r>
              <a:rPr lang="en" sz="4500"/>
              <a:t>JOB SATISFACTION</a:t>
            </a:r>
            <a:br>
              <a:rPr lang="en" sz="8500"/>
            </a:br>
            <a:r>
              <a:rPr b="0" lang="en" sz="1600"/>
              <a:t>Arturo Max Pagan</a:t>
            </a:r>
            <a:endParaRPr b="0" sz="1600"/>
          </a:p>
        </p:txBody>
      </p:sp>
      <p:pic>
        <p:nvPicPr>
          <p:cNvPr id="277" name="Google Shape;277;p42"/>
          <p:cNvPicPr preferRelativeResize="0"/>
          <p:nvPr/>
        </p:nvPicPr>
        <p:blipFill rotWithShape="1">
          <a:blip r:embed="rId3">
            <a:alphaModFix/>
          </a:blip>
          <a:srcRect b="0" l="30645" r="32680" t="0"/>
          <a:stretch/>
        </p:blipFill>
        <p:spPr>
          <a:xfrm>
            <a:off x="4899625" y="0"/>
            <a:ext cx="42443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2"/>
          <p:cNvSpPr txBox="1"/>
          <p:nvPr/>
        </p:nvSpPr>
        <p:spPr>
          <a:xfrm>
            <a:off x="3876025" y="4678850"/>
            <a:ext cx="8094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4"/>
              </a:rPr>
              <a:t>Image Source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</a:t>
            </a:r>
            <a:endParaRPr/>
          </a:p>
        </p:txBody>
      </p:sp>
      <p:sp>
        <p:nvSpPr>
          <p:cNvPr id="384" name="Google Shape;384;p5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385" name="Google Shape;385;p51"/>
          <p:cNvSpPr txBox="1"/>
          <p:nvPr>
            <p:ph idx="3" type="body"/>
          </p:nvPr>
        </p:nvSpPr>
        <p:spPr>
          <a:xfrm>
            <a:off x="226525" y="983625"/>
            <a:ext cx="6361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Neural Networks with lots of matrix-vector multiplication.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Matrices                    parameters/weights (from training)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Vectors                      data (information it is presented with)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Words are stored numerically, like BoW, but in a much more complicated way - as vectors!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Word ‘meanings’ are represented by directions in a vector space</a:t>
            </a:r>
            <a:endParaRPr/>
          </a:p>
        </p:txBody>
      </p:sp>
      <p:sp>
        <p:nvSpPr>
          <p:cNvPr id="386" name="Google Shape;386;p51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Enter the Transformer! (LLM)</a:t>
            </a:r>
            <a:endParaRPr sz="1800"/>
          </a:p>
        </p:txBody>
      </p:sp>
      <p:cxnSp>
        <p:nvCxnSpPr>
          <p:cNvPr id="387" name="Google Shape;387;p51"/>
          <p:cNvCxnSpPr/>
          <p:nvPr/>
        </p:nvCxnSpPr>
        <p:spPr>
          <a:xfrm>
            <a:off x="1741825" y="2202900"/>
            <a:ext cx="860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8" name="Google Shape;388;p51"/>
          <p:cNvCxnSpPr/>
          <p:nvPr/>
        </p:nvCxnSpPr>
        <p:spPr>
          <a:xfrm>
            <a:off x="1741825" y="1720050"/>
            <a:ext cx="860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9" name="Google Shape;389;p51"/>
          <p:cNvCxnSpPr/>
          <p:nvPr/>
        </p:nvCxnSpPr>
        <p:spPr>
          <a:xfrm>
            <a:off x="7920175" y="1741825"/>
            <a:ext cx="10200" cy="2325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51"/>
          <p:cNvCxnSpPr/>
          <p:nvPr/>
        </p:nvCxnSpPr>
        <p:spPr>
          <a:xfrm flipH="1" rot="10800000">
            <a:off x="6926300" y="2930400"/>
            <a:ext cx="1967400" cy="10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1" name="Google Shape;391;p51"/>
          <p:cNvCxnSpPr/>
          <p:nvPr/>
        </p:nvCxnSpPr>
        <p:spPr>
          <a:xfrm flipH="1" rot="10800000">
            <a:off x="7940650" y="2459025"/>
            <a:ext cx="471300" cy="461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2" name="Google Shape;392;p51"/>
          <p:cNvCxnSpPr/>
          <p:nvPr/>
        </p:nvCxnSpPr>
        <p:spPr>
          <a:xfrm flipH="1" rot="10800000">
            <a:off x="7930425" y="1813450"/>
            <a:ext cx="358500" cy="111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3" name="Google Shape;393;p51"/>
          <p:cNvSpPr txBox="1"/>
          <p:nvPr/>
        </p:nvSpPr>
        <p:spPr>
          <a:xfrm>
            <a:off x="8217300" y="1506175"/>
            <a:ext cx="727500" cy="3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word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4" name="Google Shape;394;p51"/>
          <p:cNvSpPr txBox="1"/>
          <p:nvPr/>
        </p:nvSpPr>
        <p:spPr>
          <a:xfrm>
            <a:off x="8340250" y="2283088"/>
            <a:ext cx="942600" cy="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meaning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400" name="Google Shape;400;p52"/>
          <p:cNvSpPr txBox="1"/>
          <p:nvPr>
            <p:ph idx="3" type="body"/>
          </p:nvPr>
        </p:nvSpPr>
        <p:spPr>
          <a:xfrm>
            <a:off x="226525" y="983625"/>
            <a:ext cx="47325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Each word has its own vector pointing in its own direction.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Before the model is trained - these are random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As the model trains - similar words point in similar directions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These directions come to represent meaning</a:t>
            </a:r>
            <a:endParaRPr/>
          </a:p>
        </p:txBody>
      </p:sp>
      <p:sp>
        <p:nvSpPr>
          <p:cNvPr id="401" name="Google Shape;401;p52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Understanding the Embedding Matrix</a:t>
            </a:r>
            <a:endParaRPr sz="1800"/>
          </a:p>
        </p:txBody>
      </p:sp>
      <p:sp>
        <p:nvSpPr>
          <p:cNvPr id="402" name="Google Shape;402;p5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</a:t>
            </a:r>
            <a:endParaRPr/>
          </a:p>
        </p:txBody>
      </p:sp>
      <p:pic>
        <p:nvPicPr>
          <p:cNvPr id="403" name="Google Shape;40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9025" y="1036062"/>
            <a:ext cx="4108650" cy="13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52"/>
          <p:cNvSpPr txBox="1"/>
          <p:nvPr>
            <p:ph type="title"/>
          </p:nvPr>
        </p:nvSpPr>
        <p:spPr>
          <a:xfrm>
            <a:off x="7704825" y="2499155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  <p:cxnSp>
        <p:nvCxnSpPr>
          <p:cNvPr id="405" name="Google Shape;405;p52"/>
          <p:cNvCxnSpPr/>
          <p:nvPr/>
        </p:nvCxnSpPr>
        <p:spPr>
          <a:xfrm>
            <a:off x="6957050" y="2940600"/>
            <a:ext cx="10200" cy="2059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52"/>
          <p:cNvCxnSpPr/>
          <p:nvPr/>
        </p:nvCxnSpPr>
        <p:spPr>
          <a:xfrm>
            <a:off x="5840225" y="3934475"/>
            <a:ext cx="22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7" name="Google Shape;407;p52"/>
          <p:cNvCxnSpPr/>
          <p:nvPr/>
        </p:nvCxnSpPr>
        <p:spPr>
          <a:xfrm>
            <a:off x="6998025" y="3954950"/>
            <a:ext cx="440700" cy="54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8" name="Google Shape;408;p52"/>
          <p:cNvCxnSpPr/>
          <p:nvPr/>
        </p:nvCxnSpPr>
        <p:spPr>
          <a:xfrm>
            <a:off x="6987775" y="3944725"/>
            <a:ext cx="461100" cy="81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9" name="Google Shape;409;p52"/>
          <p:cNvCxnSpPr/>
          <p:nvPr/>
        </p:nvCxnSpPr>
        <p:spPr>
          <a:xfrm flipH="1" rot="10800000">
            <a:off x="6977525" y="3473325"/>
            <a:ext cx="440700" cy="450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0" name="Google Shape;410;p52"/>
          <p:cNvCxnSpPr/>
          <p:nvPr/>
        </p:nvCxnSpPr>
        <p:spPr>
          <a:xfrm flipH="1">
            <a:off x="6526625" y="3934475"/>
            <a:ext cx="450900" cy="471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1" name="Google Shape;411;p52"/>
          <p:cNvSpPr txBox="1"/>
          <p:nvPr/>
        </p:nvSpPr>
        <p:spPr>
          <a:xfrm>
            <a:off x="7397625" y="3243650"/>
            <a:ext cx="635400" cy="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good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2" name="Google Shape;412;p52"/>
          <p:cNvSpPr txBox="1"/>
          <p:nvPr/>
        </p:nvSpPr>
        <p:spPr>
          <a:xfrm>
            <a:off x="7397625" y="4354500"/>
            <a:ext cx="635400" cy="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job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3" name="Google Shape;413;p52"/>
          <p:cNvSpPr txBox="1"/>
          <p:nvPr/>
        </p:nvSpPr>
        <p:spPr>
          <a:xfrm>
            <a:off x="7161625" y="4678775"/>
            <a:ext cx="635400" cy="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work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4" name="Google Shape;414;p52"/>
          <p:cNvSpPr txBox="1"/>
          <p:nvPr/>
        </p:nvSpPr>
        <p:spPr>
          <a:xfrm>
            <a:off x="6102750" y="4354500"/>
            <a:ext cx="635400" cy="1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bad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3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420" name="Google Shape;420;p53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between words in vector-space!</a:t>
            </a:r>
            <a:endParaRPr/>
          </a:p>
        </p:txBody>
      </p:sp>
      <p:sp>
        <p:nvSpPr>
          <p:cNvPr id="421" name="Google Shape;421;p53"/>
          <p:cNvSpPr txBox="1"/>
          <p:nvPr>
            <p:ph idx="4" type="title"/>
          </p:nvPr>
        </p:nvSpPr>
        <p:spPr>
          <a:xfrm>
            <a:off x="226525" y="541050"/>
            <a:ext cx="6515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Understanding the Embedding Matrix</a:t>
            </a:r>
            <a:endParaRPr sz="1400"/>
          </a:p>
        </p:txBody>
      </p:sp>
      <p:sp>
        <p:nvSpPr>
          <p:cNvPr id="422" name="Google Shape;422;p53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</a:t>
            </a:r>
            <a:endParaRPr/>
          </a:p>
        </p:txBody>
      </p:sp>
      <p:sp>
        <p:nvSpPr>
          <p:cNvPr id="423" name="Google Shape;423;p53"/>
          <p:cNvSpPr txBox="1"/>
          <p:nvPr/>
        </p:nvSpPr>
        <p:spPr>
          <a:xfrm>
            <a:off x="307400" y="1301250"/>
            <a:ext cx="13014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🚀</a:t>
            </a:r>
            <a:endParaRPr sz="4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24" name="Google Shape;424;p53"/>
          <p:cNvCxnSpPr/>
          <p:nvPr/>
        </p:nvCxnSpPr>
        <p:spPr>
          <a:xfrm>
            <a:off x="3329950" y="1475425"/>
            <a:ext cx="20400" cy="3196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p53"/>
          <p:cNvCxnSpPr/>
          <p:nvPr/>
        </p:nvCxnSpPr>
        <p:spPr>
          <a:xfrm>
            <a:off x="1649600" y="3002075"/>
            <a:ext cx="3627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6" name="Google Shape;426;p53"/>
          <p:cNvCxnSpPr/>
          <p:nvPr/>
        </p:nvCxnSpPr>
        <p:spPr>
          <a:xfrm flipH="1" rot="10800000">
            <a:off x="3381175" y="2326000"/>
            <a:ext cx="881100" cy="635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7" name="Google Shape;427;p53"/>
          <p:cNvCxnSpPr/>
          <p:nvPr/>
        </p:nvCxnSpPr>
        <p:spPr>
          <a:xfrm rot="10800000">
            <a:off x="2859775" y="2290000"/>
            <a:ext cx="471300" cy="7071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8" name="Google Shape;428;p53"/>
          <p:cNvCxnSpPr/>
          <p:nvPr/>
        </p:nvCxnSpPr>
        <p:spPr>
          <a:xfrm>
            <a:off x="3370950" y="3012325"/>
            <a:ext cx="1413900" cy="789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9" name="Google Shape;429;p53"/>
          <p:cNvSpPr txBox="1"/>
          <p:nvPr/>
        </p:nvSpPr>
        <p:spPr>
          <a:xfrm>
            <a:off x="4200875" y="2131175"/>
            <a:ext cx="13524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satisfied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0" name="Google Shape;430;p53"/>
          <p:cNvSpPr txBox="1"/>
          <p:nvPr/>
        </p:nvSpPr>
        <p:spPr>
          <a:xfrm>
            <a:off x="2090150" y="2087800"/>
            <a:ext cx="13524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positive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1" name="Google Shape;431;p53"/>
          <p:cNvSpPr txBox="1"/>
          <p:nvPr/>
        </p:nvSpPr>
        <p:spPr>
          <a:xfrm>
            <a:off x="3401700" y="3678150"/>
            <a:ext cx="13524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negative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2" name="Google Shape;432;p53"/>
          <p:cNvSpPr txBox="1"/>
          <p:nvPr/>
        </p:nvSpPr>
        <p:spPr>
          <a:xfrm>
            <a:off x="4688800" y="3678150"/>
            <a:ext cx="13524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dis</a:t>
            </a:r>
            <a:r>
              <a:rPr lang="en" sz="11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satisfied</a:t>
            </a:r>
            <a:endParaRPr sz="11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33" name="Google Shape;433;p53"/>
          <p:cNvCxnSpPr/>
          <p:nvPr/>
        </p:nvCxnSpPr>
        <p:spPr>
          <a:xfrm>
            <a:off x="4200875" y="2369375"/>
            <a:ext cx="501000" cy="7566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4" name="Google Shape;434;p53"/>
          <p:cNvCxnSpPr/>
          <p:nvPr/>
        </p:nvCxnSpPr>
        <p:spPr>
          <a:xfrm>
            <a:off x="4641300" y="3063625"/>
            <a:ext cx="112800" cy="6864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5" name="Google Shape;435;p53"/>
          <p:cNvCxnSpPr/>
          <p:nvPr/>
        </p:nvCxnSpPr>
        <p:spPr>
          <a:xfrm>
            <a:off x="3350350" y="3043050"/>
            <a:ext cx="112800" cy="6864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8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80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4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441" name="Google Shape;441;p54"/>
          <p:cNvSpPr txBox="1"/>
          <p:nvPr>
            <p:ph idx="3" type="body"/>
          </p:nvPr>
        </p:nvSpPr>
        <p:spPr>
          <a:xfrm>
            <a:off x="226525" y="983625"/>
            <a:ext cx="54090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Still issues with words &amp; context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Words can mean two different things - Bank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How do transformers deal with this? - context, like we do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Thanks to 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Attention</a:t>
            </a:r>
            <a:endParaRPr/>
          </a:p>
        </p:txBody>
      </p:sp>
      <p:sp>
        <p:nvSpPr>
          <p:cNvPr id="442" name="Google Shape;442;p54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Understanding “Attention”</a:t>
            </a:r>
            <a:endParaRPr sz="1800"/>
          </a:p>
        </p:txBody>
      </p:sp>
      <p:sp>
        <p:nvSpPr>
          <p:cNvPr id="443" name="Google Shape;443;p5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</a:t>
            </a:r>
            <a:endParaRPr/>
          </a:p>
        </p:txBody>
      </p:sp>
      <p:sp>
        <p:nvSpPr>
          <p:cNvPr id="444" name="Google Shape;444;p54"/>
          <p:cNvSpPr txBox="1"/>
          <p:nvPr>
            <p:ph type="title"/>
          </p:nvPr>
        </p:nvSpPr>
        <p:spPr>
          <a:xfrm>
            <a:off x="7867475" y="273773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Image Source</a:t>
            </a:r>
            <a:endParaRPr/>
          </a:p>
        </p:txBody>
      </p:sp>
      <p:sp>
        <p:nvSpPr>
          <p:cNvPr id="445" name="Google Shape;445;p54"/>
          <p:cNvSpPr txBox="1"/>
          <p:nvPr>
            <p:ph type="title"/>
          </p:nvPr>
        </p:nvSpPr>
        <p:spPr>
          <a:xfrm>
            <a:off x="8236325" y="4655755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  <p:pic>
        <p:nvPicPr>
          <p:cNvPr id="446" name="Google Shape;446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5400" y="594275"/>
            <a:ext cx="3078766" cy="214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5400" y="3080900"/>
            <a:ext cx="2493600" cy="1813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5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453" name="Google Shape;453;p55"/>
          <p:cNvSpPr txBox="1"/>
          <p:nvPr>
            <p:ph idx="3" type="body"/>
          </p:nvPr>
        </p:nvSpPr>
        <p:spPr>
          <a:xfrm>
            <a:off x="226525" y="983625"/>
            <a:ext cx="72222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Kind Manager - “Manager” vector changes in nice ‘direction’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Evil Manager - </a:t>
            </a:r>
            <a:r>
              <a:rPr lang="en"/>
              <a:t>“Manager” vector changes in a vitriolic ‘direction’ </a:t>
            </a:r>
            <a:endParaRPr/>
          </a:p>
        </p:txBody>
      </p:sp>
      <p:sp>
        <p:nvSpPr>
          <p:cNvPr id="454" name="Google Shape;454;p55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Understanding “Attention”</a:t>
            </a:r>
            <a:endParaRPr sz="1800"/>
          </a:p>
        </p:txBody>
      </p:sp>
      <p:sp>
        <p:nvSpPr>
          <p:cNvPr id="455" name="Google Shape;455;p5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</a:t>
            </a:r>
            <a:endParaRPr/>
          </a:p>
        </p:txBody>
      </p:sp>
      <p:pic>
        <p:nvPicPr>
          <p:cNvPr id="456" name="Google Shape;45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923">
            <a:off x="892354" y="1151929"/>
            <a:ext cx="813066" cy="813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923">
            <a:off x="829579" y="2083004"/>
            <a:ext cx="813066" cy="8130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6"/>
          <p:cNvSpPr/>
          <p:nvPr/>
        </p:nvSpPr>
        <p:spPr>
          <a:xfrm>
            <a:off x="4436525" y="932375"/>
            <a:ext cx="4569600" cy="2438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3" name="Google Shape;463;p56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464" name="Google Shape;464;p56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    Hate      My      Job     And      My      Evil </a:t>
            </a:r>
            <a:r>
              <a:rPr lang="en">
                <a:highlight>
                  <a:srgbClr val="00FF00"/>
                </a:highlight>
              </a:rPr>
              <a:t>    </a:t>
            </a:r>
            <a:r>
              <a:rPr b="1" i="1" lang="en" u="sng">
                <a:highlight>
                  <a:srgbClr val="00FF00"/>
                </a:highlight>
                <a:latin typeface="Inter"/>
                <a:ea typeface="Inter"/>
                <a:cs typeface="Inter"/>
                <a:sym typeface="Inter"/>
              </a:rPr>
              <a:t>Manager</a:t>
            </a:r>
            <a:endParaRPr b="1" i="1" u="sng">
              <a:highlight>
                <a:srgbClr val="00FF00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5" name="Google Shape;465;p56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Understanding “Attention”</a:t>
            </a:r>
            <a:endParaRPr sz="1800"/>
          </a:p>
        </p:txBody>
      </p:sp>
      <p:sp>
        <p:nvSpPr>
          <p:cNvPr id="466" name="Google Shape;466;p5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</a:t>
            </a:r>
            <a:endParaRPr/>
          </a:p>
        </p:txBody>
      </p:sp>
      <p:pic>
        <p:nvPicPr>
          <p:cNvPr id="467" name="Google Shape;46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849">
            <a:off x="383458" y="1499082"/>
            <a:ext cx="411359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849">
            <a:off x="1050958" y="1499082"/>
            <a:ext cx="411359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" name="Google Shape;46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849">
            <a:off x="1718458" y="1499082"/>
            <a:ext cx="411359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849">
            <a:off x="2385958" y="1499082"/>
            <a:ext cx="411359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849">
            <a:off x="3053458" y="1499082"/>
            <a:ext cx="411359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849">
            <a:off x="3720958" y="1499082"/>
            <a:ext cx="411359" cy="41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699849">
            <a:off x="4388458" y="1499082"/>
            <a:ext cx="411359" cy="41135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4" name="Google Shape;474;p56"/>
          <p:cNvCxnSpPr/>
          <p:nvPr/>
        </p:nvCxnSpPr>
        <p:spPr>
          <a:xfrm>
            <a:off x="5655800" y="1946750"/>
            <a:ext cx="1014300" cy="102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5" name="Google Shape;475;p56"/>
          <p:cNvSpPr txBox="1"/>
          <p:nvPr/>
        </p:nvSpPr>
        <p:spPr>
          <a:xfrm>
            <a:off x="6700900" y="1168050"/>
            <a:ext cx="2443200" cy="16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GPT PREDICTS: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00FF00"/>
                </a:highlight>
                <a:latin typeface="Inter"/>
                <a:ea typeface="Inter"/>
                <a:cs typeface="Inter"/>
                <a:sym typeface="Inter"/>
              </a:rPr>
              <a:t>“NEGATIVE”</a:t>
            </a:r>
            <a:endParaRPr sz="1800">
              <a:solidFill>
                <a:schemeClr val="dk1"/>
              </a:solidFill>
              <a:highlight>
                <a:srgbClr val="00FF00"/>
              </a:highlight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7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481" name="Google Shape;481;p57"/>
          <p:cNvSpPr txBox="1"/>
          <p:nvPr>
            <p:ph idx="3" type="body"/>
          </p:nvPr>
        </p:nvSpPr>
        <p:spPr>
          <a:xfrm>
            <a:off x="226525" y="2213150"/>
            <a:ext cx="5737800" cy="25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Q, K, V - 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vectors</a:t>
            </a:r>
            <a:r>
              <a:rPr lang="en"/>
              <a:t> associated with a word/token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Example - Q is for Query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Think of it like </a:t>
            </a:r>
            <a:r>
              <a:rPr lang="en"/>
              <a:t>questions</a:t>
            </a:r>
            <a:r>
              <a:rPr lang="en"/>
              <a:t> a word is asking for context</a:t>
            </a:r>
            <a:endParaRPr/>
          </a:p>
        </p:txBody>
      </p:sp>
      <p:sp>
        <p:nvSpPr>
          <p:cNvPr id="482" name="Google Shape;482;p57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Understanding “Attention”</a:t>
            </a:r>
            <a:endParaRPr sz="1800"/>
          </a:p>
        </p:txBody>
      </p:sp>
      <p:sp>
        <p:nvSpPr>
          <p:cNvPr id="483" name="Google Shape;483;p57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</a:t>
            </a:r>
            <a:endParaRPr/>
          </a:p>
        </p:txBody>
      </p:sp>
      <p:pic>
        <p:nvPicPr>
          <p:cNvPr id="484" name="Google Shape;48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2950" y="1122025"/>
            <a:ext cx="5458101" cy="1010325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57"/>
          <p:cNvSpPr txBox="1"/>
          <p:nvPr>
            <p:ph type="title"/>
          </p:nvPr>
        </p:nvSpPr>
        <p:spPr>
          <a:xfrm>
            <a:off x="7301050" y="1894155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5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491" name="Google Shape;491;p58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Give your transformer model a bit more context!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Mcdonalds &amp; the dreaded Ice Cream Machine</a:t>
            </a:r>
            <a:endParaRPr/>
          </a:p>
        </p:txBody>
      </p:sp>
      <p:sp>
        <p:nvSpPr>
          <p:cNvPr id="492" name="Google Shape;492;p58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Benefits of Fine-Tuning</a:t>
            </a:r>
            <a:endParaRPr sz="1800"/>
          </a:p>
        </p:txBody>
      </p:sp>
      <p:sp>
        <p:nvSpPr>
          <p:cNvPr id="493" name="Google Shape;493;p5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</a:t>
            </a:r>
            <a:endParaRPr/>
          </a:p>
        </p:txBody>
      </p:sp>
      <p:pic>
        <p:nvPicPr>
          <p:cNvPr id="494" name="Google Shape;4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5250" y="452505"/>
            <a:ext cx="2874875" cy="4404404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58"/>
          <p:cNvSpPr txBox="1"/>
          <p:nvPr>
            <p:ph type="title"/>
          </p:nvPr>
        </p:nvSpPr>
        <p:spPr>
          <a:xfrm>
            <a:off x="5153575" y="326763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9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501" name="Google Shape;501;p59"/>
          <p:cNvSpPr txBox="1"/>
          <p:nvPr>
            <p:ph idx="3" type="body"/>
          </p:nvPr>
        </p:nvSpPr>
        <p:spPr>
          <a:xfrm>
            <a:off x="5768600" y="1644425"/>
            <a:ext cx="1647300" cy="1455000"/>
          </a:xfrm>
          <a:prstGeom prst="rect">
            <a:avLst/>
          </a:prstGeom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 Model</a:t>
            </a:r>
            <a:endParaRPr/>
          </a:p>
        </p:txBody>
      </p:sp>
      <p:sp>
        <p:nvSpPr>
          <p:cNvPr id="502" name="Google Shape;502;p59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Benefits of Fine-Tuning</a:t>
            </a:r>
            <a:endParaRPr sz="1800"/>
          </a:p>
        </p:txBody>
      </p:sp>
      <p:sp>
        <p:nvSpPr>
          <p:cNvPr id="503" name="Google Shape;503;p59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TRANSFORMERS</a:t>
            </a:r>
            <a:endParaRPr/>
          </a:p>
        </p:txBody>
      </p:sp>
      <p:graphicFrame>
        <p:nvGraphicFramePr>
          <p:cNvPr id="504" name="Google Shape;504;p59"/>
          <p:cNvGraphicFramePr/>
          <p:nvPr/>
        </p:nvGraphicFramePr>
        <p:xfrm>
          <a:off x="226525" y="172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{51F87962-A73A-440E-8FE6-5E3BDDCDDDDD}</a:tableStyleId>
              </a:tblPr>
              <a:tblGrid>
                <a:gridCol w="2354125"/>
                <a:gridCol w="2354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Review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Sentiment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Ice Cream Machine - you know the vibe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Negative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That Ice Cream Though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Negative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505" name="Google Shape;505;p59"/>
          <p:cNvCxnSpPr/>
          <p:nvPr/>
        </p:nvCxnSpPr>
        <p:spPr>
          <a:xfrm>
            <a:off x="5010300" y="2366825"/>
            <a:ext cx="543000" cy="10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6" name="Google Shape;506;p59"/>
          <p:cNvCxnSpPr/>
          <p:nvPr/>
        </p:nvCxnSpPr>
        <p:spPr>
          <a:xfrm>
            <a:off x="6592250" y="3099425"/>
            <a:ext cx="26700" cy="794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7" name="Google Shape;507;p59"/>
          <p:cNvSpPr txBox="1"/>
          <p:nvPr>
            <p:ph idx="3" type="body"/>
          </p:nvPr>
        </p:nvSpPr>
        <p:spPr>
          <a:xfrm>
            <a:off x="6031250" y="3893525"/>
            <a:ext cx="1148700" cy="669900"/>
          </a:xfrm>
          <a:prstGeom prst="rect">
            <a:avLst/>
          </a:prstGeom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context!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60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CODE</a:t>
            </a:r>
            <a:endParaRPr/>
          </a:p>
        </p:txBody>
      </p:sp>
      <p:sp>
        <p:nvSpPr>
          <p:cNvPr id="513" name="Google Shape;513;p60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514" name="Google Shape;514;p60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60"/>
          <p:cNvSpPr txBox="1"/>
          <p:nvPr>
            <p:ph idx="4" type="title"/>
          </p:nvPr>
        </p:nvSpPr>
        <p:spPr>
          <a:xfrm>
            <a:off x="226525" y="541050"/>
            <a:ext cx="64539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Sentiment Analysis - Comparing Methods</a:t>
            </a:r>
            <a:endParaRPr sz="1800"/>
          </a:p>
        </p:txBody>
      </p:sp>
      <p:pic>
        <p:nvPicPr>
          <p:cNvPr id="516" name="Google Shape;51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3625"/>
            <a:ext cx="4486651" cy="368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1225" y="983625"/>
            <a:ext cx="4432786" cy="368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3"/>
          <p:cNvSpPr txBox="1"/>
          <p:nvPr>
            <p:ph idx="3" type="body"/>
          </p:nvPr>
        </p:nvSpPr>
        <p:spPr>
          <a:xfrm>
            <a:off x="226525" y="3197250"/>
            <a:ext cx="459900" cy="18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284" name="Google Shape;284;p43"/>
          <p:cNvSpPr txBox="1"/>
          <p:nvPr>
            <p:ph idx="1" type="body"/>
          </p:nvPr>
        </p:nvSpPr>
        <p:spPr>
          <a:xfrm>
            <a:off x="6402910" y="2670953"/>
            <a:ext cx="2612700" cy="22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Methods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Transformers Work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Walk Through Example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cxnSp>
        <p:nvCxnSpPr>
          <p:cNvPr id="285" name="Google Shape;285;p43"/>
          <p:cNvCxnSpPr/>
          <p:nvPr/>
        </p:nvCxnSpPr>
        <p:spPr>
          <a:xfrm>
            <a:off x="563100" y="3719100"/>
            <a:ext cx="7143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6" name="Google Shape;286;p43"/>
          <p:cNvCxnSpPr/>
          <p:nvPr/>
        </p:nvCxnSpPr>
        <p:spPr>
          <a:xfrm flipH="1" rot="10800000">
            <a:off x="563100" y="3975425"/>
            <a:ext cx="6578400" cy="4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7" name="Google Shape;287;p43"/>
          <p:cNvCxnSpPr/>
          <p:nvPr/>
        </p:nvCxnSpPr>
        <p:spPr>
          <a:xfrm>
            <a:off x="563100" y="4230600"/>
            <a:ext cx="5973900" cy="11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43"/>
          <p:cNvCxnSpPr/>
          <p:nvPr/>
        </p:nvCxnSpPr>
        <p:spPr>
          <a:xfrm>
            <a:off x="563100" y="4460700"/>
            <a:ext cx="6148200" cy="16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43"/>
          <p:cNvCxnSpPr/>
          <p:nvPr/>
        </p:nvCxnSpPr>
        <p:spPr>
          <a:xfrm>
            <a:off x="563100" y="4698825"/>
            <a:ext cx="7185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90" name="Google Shape;290;p43"/>
          <p:cNvSpPr txBox="1"/>
          <p:nvPr/>
        </p:nvSpPr>
        <p:spPr>
          <a:xfrm>
            <a:off x="226525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PRESENTATION AGENDA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1" name="Google Shape;291;p43"/>
          <p:cNvSpPr txBox="1"/>
          <p:nvPr/>
        </p:nvSpPr>
        <p:spPr>
          <a:xfrm>
            <a:off x="7234267" y="164380"/>
            <a:ext cx="16473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MACHINE LEARNING II</a:t>
            </a:r>
            <a:endParaRPr sz="6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2" name="Google Shape;292;p43"/>
          <p:cNvSpPr txBox="1"/>
          <p:nvPr>
            <p:ph idx="4" type="title"/>
          </p:nvPr>
        </p:nvSpPr>
        <p:spPr>
          <a:xfrm>
            <a:off x="302700" y="582050"/>
            <a:ext cx="67635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PRESENTATION AGENDA</a:t>
            </a:r>
            <a:endParaRPr sz="7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1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CODE</a:t>
            </a:r>
            <a:endParaRPr/>
          </a:p>
        </p:txBody>
      </p:sp>
      <p:sp>
        <p:nvSpPr>
          <p:cNvPr id="523" name="Google Shape;523;p61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524" name="Google Shape;524;p61"/>
          <p:cNvSpPr txBox="1"/>
          <p:nvPr>
            <p:ph idx="3" type="body"/>
          </p:nvPr>
        </p:nvSpPr>
        <p:spPr>
          <a:xfrm>
            <a:off x="706975" y="4729950"/>
            <a:ext cx="82584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Base GPT-4                                                                   Fine-tuned Model</a:t>
            </a:r>
            <a:endParaRPr/>
          </a:p>
        </p:txBody>
      </p:sp>
      <p:sp>
        <p:nvSpPr>
          <p:cNvPr id="525" name="Google Shape;525;p61"/>
          <p:cNvSpPr txBox="1"/>
          <p:nvPr>
            <p:ph idx="4" type="title"/>
          </p:nvPr>
        </p:nvSpPr>
        <p:spPr>
          <a:xfrm>
            <a:off x="226525" y="541050"/>
            <a:ext cx="64539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Sentiment Analysis - Comparing Methods</a:t>
            </a:r>
            <a:endParaRPr sz="1800"/>
          </a:p>
        </p:txBody>
      </p:sp>
      <p:pic>
        <p:nvPicPr>
          <p:cNvPr id="526" name="Google Shape;52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7600" y="983550"/>
            <a:ext cx="4520833" cy="374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35950"/>
            <a:ext cx="4153042" cy="344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62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533" name="Google Shape;533;p62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534" name="Google Shape;534;p62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Transformer models allow machines to understand words like never before.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Might not always be the perfect choice for sentiment analysis, but it can be a powerful tool in your toolbelt.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Can </a:t>
            </a:r>
            <a:r>
              <a:rPr b="1" lang="en">
                <a:latin typeface="Inter"/>
                <a:ea typeface="Inter"/>
                <a:cs typeface="Inter"/>
                <a:sym typeface="Inter"/>
              </a:rPr>
              <a:t>transform</a:t>
            </a:r>
            <a:r>
              <a:rPr lang="en"/>
              <a:t> the way we work!</a:t>
            </a:r>
            <a:endParaRPr/>
          </a:p>
        </p:txBody>
      </p:sp>
      <p:sp>
        <p:nvSpPr>
          <p:cNvPr id="535" name="Google Shape;535;p62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Conclusion</a:t>
            </a:r>
            <a:endParaRPr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3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541" name="Google Shape;541;p63"/>
          <p:cNvSpPr txBox="1"/>
          <p:nvPr>
            <p:ph idx="1" type="body"/>
          </p:nvPr>
        </p:nvSpPr>
        <p:spPr>
          <a:xfrm>
            <a:off x="5359775" y="368850"/>
            <a:ext cx="3626100" cy="42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https://www.tandfonline.com/doi/pdf/10.1080/19312458.2018.1455817?utm_source=chatgpt.com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https://ojs.aaai.org/index.php/ICWSM/article/view/14550?utm_source=chatgpt.com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https://journalofbigdata.springeropen.com/articles/10.1186/s40537-023-00861-x?utm_source=chatgpt.com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https://link.springer.com/article/10.1057/s41270-021-00109-8?utm_source=chatgpt.com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https://courses.washington.edu/ling575/SPR2014/slides/ling575_class2_features_short.pdf?utm_source=chatgpt.com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https://aclanthology.org/W16-1626.pdf?utm_source=chatgpt.com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https://youtu.be/wjZofJX0v4M?si=9KZuBFNXmMTn58bd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https://www.kaggle.com/datasets/davidgauthier/glassdoor-job-reviews?resource=download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-"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https://www.kaggle.com/datasets/tusharcorbic/amazon-job-reviews-usa-india-20082020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4"/>
          <p:cNvSpPr txBox="1"/>
          <p:nvPr>
            <p:ph idx="4" type="title"/>
          </p:nvPr>
        </p:nvSpPr>
        <p:spPr>
          <a:xfrm>
            <a:off x="226525" y="630625"/>
            <a:ext cx="4458900" cy="20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REPO:</a:t>
            </a:r>
            <a:endParaRPr/>
          </a:p>
        </p:txBody>
      </p:sp>
      <p:sp>
        <p:nvSpPr>
          <p:cNvPr id="547" name="Google Shape;547;p64"/>
          <p:cNvSpPr txBox="1"/>
          <p:nvPr/>
        </p:nvSpPr>
        <p:spPr>
          <a:xfrm>
            <a:off x="686475" y="2694700"/>
            <a:ext cx="43545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Link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48" name="Google Shape;548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676275"/>
            <a:ext cx="3752850" cy="37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4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sp>
        <p:nvSpPr>
          <p:cNvPr id="298" name="Google Shape;298;p44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299" name="Google Shape;299;p44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Important to understand underlying emotions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Likely too time-consuming to do it by hand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Waste of time, or technology should do it for you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Enter Sentiment Analysis!</a:t>
            </a:r>
            <a:endParaRPr/>
          </a:p>
        </p:txBody>
      </p:sp>
      <p:sp>
        <p:nvSpPr>
          <p:cNvPr id="300" name="Google Shape;300;p44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Why Sentiment Analysis?</a:t>
            </a:r>
            <a:endParaRPr sz="1800"/>
          </a:p>
        </p:txBody>
      </p:sp>
      <p:pic>
        <p:nvPicPr>
          <p:cNvPr id="301" name="Google Shape;301;p44"/>
          <p:cNvPicPr preferRelativeResize="0"/>
          <p:nvPr/>
        </p:nvPicPr>
        <p:blipFill rotWithShape="1">
          <a:blip r:embed="rId3">
            <a:alphaModFix/>
          </a:blip>
          <a:srcRect b="0" l="14404" r="14532" t="0"/>
          <a:stretch/>
        </p:blipFill>
        <p:spPr>
          <a:xfrm>
            <a:off x="5625275" y="983625"/>
            <a:ext cx="3256299" cy="25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4"/>
          <p:cNvSpPr txBox="1"/>
          <p:nvPr>
            <p:ph type="title"/>
          </p:nvPr>
        </p:nvSpPr>
        <p:spPr>
          <a:xfrm>
            <a:off x="7919975" y="37347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5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 MODELS</a:t>
            </a:r>
            <a:endParaRPr/>
          </a:p>
        </p:txBody>
      </p:sp>
      <p:sp>
        <p:nvSpPr>
          <p:cNvPr id="308" name="Google Shape;308;p45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309" name="Google Shape;309;p45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Introduced in 2017 - “Attention Is All You Need”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Type of Neural Network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Specializes in </a:t>
            </a:r>
            <a:r>
              <a:rPr lang="en"/>
              <a:t>understanding</a:t>
            </a:r>
            <a:r>
              <a:rPr lang="en"/>
              <a:t> words in context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Foundation of current AI/LLM Boom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Famous examples include GPT, LLama, Claude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Could be a great means of sentiment analysis!</a:t>
            </a:r>
            <a:endParaRPr/>
          </a:p>
        </p:txBody>
      </p:sp>
      <p:sp>
        <p:nvSpPr>
          <p:cNvPr id="310" name="Google Shape;310;p45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Why Transformer Models?</a:t>
            </a:r>
            <a:endParaRPr sz="1800"/>
          </a:p>
        </p:txBody>
      </p:sp>
      <p:pic>
        <p:nvPicPr>
          <p:cNvPr id="311" name="Google Shape;31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4325" y="983630"/>
            <a:ext cx="2874875" cy="215615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5"/>
          <p:cNvSpPr txBox="1"/>
          <p:nvPr>
            <p:ph type="title"/>
          </p:nvPr>
        </p:nvSpPr>
        <p:spPr>
          <a:xfrm>
            <a:off x="7827775" y="3216405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6"/>
          <p:cNvSpPr/>
          <p:nvPr/>
        </p:nvSpPr>
        <p:spPr>
          <a:xfrm>
            <a:off x="2397675" y="3534875"/>
            <a:ext cx="430500" cy="491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8" name="Google Shape;318;p46"/>
          <p:cNvSpPr/>
          <p:nvPr/>
        </p:nvSpPr>
        <p:spPr>
          <a:xfrm>
            <a:off x="2920275" y="3534875"/>
            <a:ext cx="430500" cy="491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9" name="Google Shape;319;p46"/>
          <p:cNvSpPr/>
          <p:nvPr/>
        </p:nvSpPr>
        <p:spPr>
          <a:xfrm>
            <a:off x="3417025" y="3534875"/>
            <a:ext cx="430500" cy="4917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0" name="Google Shape;320;p46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METHODS</a:t>
            </a:r>
            <a:endParaRPr/>
          </a:p>
        </p:txBody>
      </p:sp>
      <p:sp>
        <p:nvSpPr>
          <p:cNvPr id="321" name="Google Shape;321;p46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322" name="Google Shape;322;p46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“I Love My Job But Dislike The Hours”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I      Love       My     Job      But      Dislike    The       Hours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🫳    👍     🫳    🫳    👎      👎     🫳      👎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 ExtraLight"/>
                <a:ea typeface="Roboto Mono ExtraLight"/>
                <a:cs typeface="Roboto Mono ExtraLight"/>
                <a:sym typeface="Roboto Mono ExtraLight"/>
              </a:rPr>
              <a:t>40%    80%     40%    40%    55%     60%     40%      40%</a:t>
            </a:r>
            <a:endParaRPr sz="1200">
              <a:latin typeface="Roboto Mono ExtraLight"/>
              <a:ea typeface="Roboto Mono ExtraLight"/>
              <a:cs typeface="Roboto Mono ExtraLight"/>
              <a:sym typeface="Roboto Mono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 ExtraLight"/>
              <a:ea typeface="Roboto Mono ExtraLight"/>
              <a:cs typeface="Roboto Mono ExtraLight"/>
              <a:sym typeface="Roboto Mono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 ExtraLight"/>
              <a:ea typeface="Roboto Mono ExtraLight"/>
              <a:cs typeface="Roboto Mono ExtraLight"/>
              <a:sym typeface="Roboto Mono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 ExtraLight"/>
              <a:ea typeface="Roboto Mono ExtraLight"/>
              <a:cs typeface="Roboto Mono ExtraLight"/>
              <a:sym typeface="Roboto Mono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 ExtraLight"/>
              <a:ea typeface="Roboto Mono ExtraLight"/>
              <a:cs typeface="Roboto Mono ExtraLight"/>
              <a:sym typeface="Roboto Mono Extra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👍   🫳  👎 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 Mono ExtraLight"/>
                <a:ea typeface="Roboto Mono ExtraLight"/>
                <a:cs typeface="Roboto Mono ExtraLight"/>
                <a:sym typeface="Roboto Mono ExtraLight"/>
              </a:rPr>
              <a:t>30%  </a:t>
            </a:r>
            <a:r>
              <a:rPr b="1" lang="en" sz="1400">
                <a:latin typeface="Roboto Mono"/>
                <a:ea typeface="Roboto Mono"/>
                <a:cs typeface="Roboto Mono"/>
                <a:sym typeface="Roboto Mono"/>
              </a:rPr>
              <a:t>40%</a:t>
            </a:r>
            <a:r>
              <a:rPr lang="en" sz="1200">
                <a:latin typeface="Roboto Mono ExtraLight"/>
                <a:ea typeface="Roboto Mono ExtraLight"/>
                <a:cs typeface="Roboto Mono ExtraLight"/>
                <a:sym typeface="Roboto Mono ExtraLight"/>
              </a:rPr>
              <a:t>  30%</a:t>
            </a:r>
            <a:endParaRPr sz="1200"/>
          </a:p>
        </p:txBody>
      </p:sp>
      <p:sp>
        <p:nvSpPr>
          <p:cNvPr id="323" name="Google Shape;323;p46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Bag-of-Words and Naive-Bayes</a:t>
            </a:r>
            <a:endParaRPr sz="1800"/>
          </a:p>
        </p:txBody>
      </p:sp>
      <p:cxnSp>
        <p:nvCxnSpPr>
          <p:cNvPr id="324" name="Google Shape;324;p46"/>
          <p:cNvCxnSpPr/>
          <p:nvPr/>
        </p:nvCxnSpPr>
        <p:spPr>
          <a:xfrm flipH="1">
            <a:off x="502075" y="1372975"/>
            <a:ext cx="870900" cy="655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5" name="Google Shape;325;p46"/>
          <p:cNvCxnSpPr/>
          <p:nvPr/>
        </p:nvCxnSpPr>
        <p:spPr>
          <a:xfrm flipH="1">
            <a:off x="1167950" y="1403700"/>
            <a:ext cx="512400" cy="57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6" name="Google Shape;326;p46"/>
          <p:cNvCxnSpPr/>
          <p:nvPr/>
        </p:nvCxnSpPr>
        <p:spPr>
          <a:xfrm flipH="1">
            <a:off x="1782950" y="1403700"/>
            <a:ext cx="297000" cy="59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7" name="Google Shape;327;p46"/>
          <p:cNvCxnSpPr/>
          <p:nvPr/>
        </p:nvCxnSpPr>
        <p:spPr>
          <a:xfrm flipH="1">
            <a:off x="2336175" y="1403700"/>
            <a:ext cx="153600" cy="56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8" name="Google Shape;328;p46"/>
          <p:cNvCxnSpPr/>
          <p:nvPr/>
        </p:nvCxnSpPr>
        <p:spPr>
          <a:xfrm>
            <a:off x="2920125" y="1413950"/>
            <a:ext cx="30600" cy="553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9" name="Google Shape;329;p46"/>
          <p:cNvCxnSpPr/>
          <p:nvPr/>
        </p:nvCxnSpPr>
        <p:spPr>
          <a:xfrm>
            <a:off x="3514375" y="1403700"/>
            <a:ext cx="235800" cy="614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0" name="Google Shape;330;p46"/>
          <p:cNvCxnSpPr/>
          <p:nvPr/>
        </p:nvCxnSpPr>
        <p:spPr>
          <a:xfrm>
            <a:off x="4088150" y="1352475"/>
            <a:ext cx="327900" cy="645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1" name="Google Shape;331;p46"/>
          <p:cNvCxnSpPr/>
          <p:nvPr/>
        </p:nvCxnSpPr>
        <p:spPr>
          <a:xfrm>
            <a:off x="4682425" y="1372975"/>
            <a:ext cx="522600" cy="676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2" name="Google Shape;332;p46"/>
          <p:cNvCxnSpPr/>
          <p:nvPr/>
        </p:nvCxnSpPr>
        <p:spPr>
          <a:xfrm>
            <a:off x="481575" y="2899625"/>
            <a:ext cx="1844400" cy="645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3" name="Google Shape;333;p46"/>
          <p:cNvCxnSpPr/>
          <p:nvPr/>
        </p:nvCxnSpPr>
        <p:spPr>
          <a:xfrm>
            <a:off x="1209025" y="2868875"/>
            <a:ext cx="1209000" cy="59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4" name="Google Shape;334;p46"/>
          <p:cNvCxnSpPr/>
          <p:nvPr/>
        </p:nvCxnSpPr>
        <p:spPr>
          <a:xfrm>
            <a:off x="1875025" y="2838150"/>
            <a:ext cx="676200" cy="59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5" name="Google Shape;335;p46"/>
          <p:cNvCxnSpPr/>
          <p:nvPr/>
        </p:nvCxnSpPr>
        <p:spPr>
          <a:xfrm>
            <a:off x="2530775" y="2858650"/>
            <a:ext cx="174300" cy="553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6" name="Google Shape;336;p46"/>
          <p:cNvCxnSpPr/>
          <p:nvPr/>
        </p:nvCxnSpPr>
        <p:spPr>
          <a:xfrm flipH="1">
            <a:off x="3053400" y="2920125"/>
            <a:ext cx="20400" cy="42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7" name="Google Shape;337;p46"/>
          <p:cNvCxnSpPr/>
          <p:nvPr/>
        </p:nvCxnSpPr>
        <p:spPr>
          <a:xfrm flipH="1">
            <a:off x="3330025" y="2879125"/>
            <a:ext cx="481500" cy="420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8" name="Google Shape;338;p46"/>
          <p:cNvCxnSpPr/>
          <p:nvPr/>
        </p:nvCxnSpPr>
        <p:spPr>
          <a:xfrm flipH="1">
            <a:off x="3555425" y="2940600"/>
            <a:ext cx="1014300" cy="379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9" name="Google Shape;339;p46"/>
          <p:cNvCxnSpPr/>
          <p:nvPr/>
        </p:nvCxnSpPr>
        <p:spPr>
          <a:xfrm flipH="1">
            <a:off x="3709100" y="2920125"/>
            <a:ext cx="1680300" cy="522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0" name="Google Shape;340;p46"/>
          <p:cNvSpPr txBox="1"/>
          <p:nvPr/>
        </p:nvSpPr>
        <p:spPr>
          <a:xfrm>
            <a:off x="6444750" y="1137300"/>
            <a:ext cx="24369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Each word without context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-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“Good” - positive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Char char="-"/>
            </a:pPr>
            <a:r>
              <a:rPr lang="en" sz="1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“Not Good” - also positive?</a:t>
            </a:r>
            <a:endParaRPr sz="1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7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METHODS</a:t>
            </a:r>
            <a:endParaRPr/>
          </a:p>
        </p:txBody>
      </p:sp>
      <p:sp>
        <p:nvSpPr>
          <p:cNvPr id="346" name="Google Shape;346;p47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347" name="Google Shape;347;p47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Valence Aware Dictionary and sEntiment Reasoner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Pre-built dictionary of words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Sentiment score given by humans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Human derived formulas create patterns like: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Understands punctuation: “great!” vs. “great.”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Understands negative polarity: “not good” is the opposite of “good”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Might not be ideal for highly specialized data</a:t>
            </a:r>
            <a:endParaRPr/>
          </a:p>
        </p:txBody>
      </p:sp>
      <p:sp>
        <p:nvSpPr>
          <p:cNvPr id="348" name="Google Shape;348;p47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Lexicon &amp; VADER</a:t>
            </a:r>
            <a:endParaRPr sz="1800"/>
          </a:p>
        </p:txBody>
      </p:sp>
      <p:pic>
        <p:nvPicPr>
          <p:cNvPr id="349" name="Google Shape;34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7225" y="983630"/>
            <a:ext cx="2874875" cy="287487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47"/>
          <p:cNvSpPr txBox="1"/>
          <p:nvPr>
            <p:ph type="title"/>
          </p:nvPr>
        </p:nvSpPr>
        <p:spPr>
          <a:xfrm>
            <a:off x="7918075" y="3913125"/>
            <a:ext cx="9636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8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METHODS</a:t>
            </a:r>
            <a:endParaRPr/>
          </a:p>
        </p:txBody>
      </p:sp>
      <p:sp>
        <p:nvSpPr>
          <p:cNvPr id="356" name="Google Shape;356;p48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357" name="Google Shape;357;p48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This method teaches us a lot - particularly tokenization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It is important to break up the text into smaller chunks, like words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Give the text numerical meanings for the machine too interpret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However, the lack of context might make it too simplistic</a:t>
            </a:r>
            <a:endParaRPr/>
          </a:p>
        </p:txBody>
      </p:sp>
      <p:sp>
        <p:nvSpPr>
          <p:cNvPr id="358" name="Google Shape;358;p48"/>
          <p:cNvSpPr txBox="1"/>
          <p:nvPr>
            <p:ph idx="4" type="title"/>
          </p:nvPr>
        </p:nvSpPr>
        <p:spPr>
          <a:xfrm>
            <a:off x="226525" y="541050"/>
            <a:ext cx="72942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Things to Learn: Bag-of-Words and Naive-Bayes</a:t>
            </a:r>
            <a:endParaRPr sz="1800"/>
          </a:p>
        </p:txBody>
      </p:sp>
      <p:pic>
        <p:nvPicPr>
          <p:cNvPr id="359" name="Google Shape;359;p48"/>
          <p:cNvPicPr preferRelativeResize="0"/>
          <p:nvPr/>
        </p:nvPicPr>
        <p:blipFill rotWithShape="1">
          <a:blip r:embed="rId3">
            <a:alphaModFix/>
          </a:blip>
          <a:srcRect b="11676" l="38592" r="27233" t="0"/>
          <a:stretch/>
        </p:blipFill>
        <p:spPr>
          <a:xfrm>
            <a:off x="6567700" y="983550"/>
            <a:ext cx="2151649" cy="319682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8"/>
          <p:cNvSpPr txBox="1"/>
          <p:nvPr>
            <p:ph type="title"/>
          </p:nvPr>
        </p:nvSpPr>
        <p:spPr>
          <a:xfrm>
            <a:off x="7766300" y="4241005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9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METHODS</a:t>
            </a:r>
            <a:endParaRPr/>
          </a:p>
        </p:txBody>
      </p:sp>
      <p:sp>
        <p:nvSpPr>
          <p:cNvPr id="366" name="Google Shape;366;p49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367" name="Google Shape;367;p49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Not machine learning - human-developed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Uses mathematics to understand words in context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Uses a pre-built lexicon as a sort of ‘skeleton’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has an understanding of words before we even begin to use it</a:t>
            </a:r>
            <a:endParaRPr/>
          </a:p>
        </p:txBody>
      </p:sp>
      <p:sp>
        <p:nvSpPr>
          <p:cNvPr id="368" name="Google Shape;368;p49"/>
          <p:cNvSpPr txBox="1"/>
          <p:nvPr>
            <p:ph idx="4" type="title"/>
          </p:nvPr>
        </p:nvSpPr>
        <p:spPr>
          <a:xfrm>
            <a:off x="226525" y="541050"/>
            <a:ext cx="52614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Things to Learn: Lexicon &amp; VADER</a:t>
            </a:r>
            <a:endParaRPr sz="1800"/>
          </a:p>
        </p:txBody>
      </p:sp>
      <p:pic>
        <p:nvPicPr>
          <p:cNvPr id="369" name="Google Shape;36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4325" y="814643"/>
            <a:ext cx="2874874" cy="3514218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49"/>
          <p:cNvSpPr txBox="1"/>
          <p:nvPr>
            <p:ph type="title"/>
          </p:nvPr>
        </p:nvSpPr>
        <p:spPr>
          <a:xfrm>
            <a:off x="7879025" y="440493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0"/>
          <p:cNvSpPr txBox="1"/>
          <p:nvPr>
            <p:ph type="title"/>
          </p:nvPr>
        </p:nvSpPr>
        <p:spPr>
          <a:xfrm>
            <a:off x="226525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METHODS</a:t>
            </a:r>
            <a:endParaRPr/>
          </a:p>
        </p:txBody>
      </p:sp>
      <p:sp>
        <p:nvSpPr>
          <p:cNvPr id="376" name="Google Shape;376;p50"/>
          <p:cNvSpPr txBox="1"/>
          <p:nvPr>
            <p:ph idx="2" type="title"/>
          </p:nvPr>
        </p:nvSpPr>
        <p:spPr>
          <a:xfrm>
            <a:off x="7234267" y="164380"/>
            <a:ext cx="1647300" cy="2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II</a:t>
            </a:r>
            <a:endParaRPr/>
          </a:p>
        </p:txBody>
      </p:sp>
      <p:sp>
        <p:nvSpPr>
          <p:cNvPr id="377" name="Google Shape;377;p50"/>
          <p:cNvSpPr txBox="1"/>
          <p:nvPr>
            <p:ph idx="3" type="body"/>
          </p:nvPr>
        </p:nvSpPr>
        <p:spPr>
          <a:xfrm>
            <a:off x="226525" y="983625"/>
            <a:ext cx="5737800" cy="3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Puzzle pieces for strong sentiment analysis: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Break up passages into smaller chunks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Take</a:t>
            </a:r>
            <a:r>
              <a:rPr lang="en"/>
              <a:t> the smaller chunks and use numbers to represent some form of meaning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Learn from </a:t>
            </a:r>
            <a:r>
              <a:rPr lang="en"/>
              <a:t>words</a:t>
            </a:r>
            <a:r>
              <a:rPr lang="en"/>
              <a:t> by themselves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Learn from words in their context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Transformer LLMs might be a good candidate!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But how do they work?</a:t>
            </a:r>
            <a:endParaRPr/>
          </a:p>
        </p:txBody>
      </p:sp>
      <p:sp>
        <p:nvSpPr>
          <p:cNvPr id="378" name="Google Shape;378;p50"/>
          <p:cNvSpPr txBox="1"/>
          <p:nvPr>
            <p:ph idx="4" type="title"/>
          </p:nvPr>
        </p:nvSpPr>
        <p:spPr>
          <a:xfrm>
            <a:off x="226525" y="541050"/>
            <a:ext cx="70686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Recap: Requirements of Good Sentiment Analysis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duct / Service Offering Overview #2">
  <a:themeElements>
    <a:clrScheme name="Simple Light">
      <a:dk1>
        <a:srgbClr val="000000"/>
      </a:dk1>
      <a:lt1>
        <a:srgbClr val="E2DFD2"/>
      </a:lt1>
      <a:dk2>
        <a:srgbClr val="FFFCE9"/>
      </a:dk2>
      <a:lt2>
        <a:srgbClr val="C9C3A7"/>
      </a:lt2>
      <a:accent1>
        <a:srgbClr val="FFEDCF"/>
      </a:accent1>
      <a:accent2>
        <a:srgbClr val="595959"/>
      </a:accent2>
      <a:accent3>
        <a:srgbClr val="D56F3E"/>
      </a:accent3>
      <a:accent4>
        <a:srgbClr val="FF7D00"/>
      </a:accent4>
      <a:accent5>
        <a:srgbClr val="78290F"/>
      </a:accent5>
      <a:accent6>
        <a:srgbClr val="D05353"/>
      </a:accent6>
      <a:hlink>
        <a:srgbClr val="DF29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